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53"/>
  </p:notesMasterIdLst>
  <p:sldIdLst>
    <p:sldId id="256" r:id="rId2"/>
    <p:sldId id="257" r:id="rId3"/>
    <p:sldId id="380" r:id="rId4"/>
    <p:sldId id="381" r:id="rId5"/>
    <p:sldId id="393" r:id="rId6"/>
    <p:sldId id="382" r:id="rId7"/>
    <p:sldId id="383" r:id="rId8"/>
    <p:sldId id="395" r:id="rId9"/>
    <p:sldId id="384" r:id="rId10"/>
    <p:sldId id="385" r:id="rId11"/>
    <p:sldId id="396" r:id="rId12"/>
    <p:sldId id="386" r:id="rId13"/>
    <p:sldId id="387" r:id="rId14"/>
    <p:sldId id="389" r:id="rId15"/>
    <p:sldId id="418" r:id="rId16"/>
    <p:sldId id="392" r:id="rId17"/>
    <p:sldId id="390" r:id="rId18"/>
    <p:sldId id="391" r:id="rId19"/>
    <p:sldId id="397" r:id="rId20"/>
    <p:sldId id="419" r:id="rId21"/>
    <p:sldId id="398" r:id="rId22"/>
    <p:sldId id="400" r:id="rId23"/>
    <p:sldId id="399" r:id="rId24"/>
    <p:sldId id="402" r:id="rId25"/>
    <p:sldId id="430" r:id="rId26"/>
    <p:sldId id="415" r:id="rId27"/>
    <p:sldId id="401" r:id="rId28"/>
    <p:sldId id="404" r:id="rId29"/>
    <p:sldId id="405" r:id="rId30"/>
    <p:sldId id="425" r:id="rId31"/>
    <p:sldId id="420" r:id="rId32"/>
    <p:sldId id="403" r:id="rId33"/>
    <p:sldId id="406" r:id="rId34"/>
    <p:sldId id="421" r:id="rId35"/>
    <p:sldId id="432" r:id="rId36"/>
    <p:sldId id="409" r:id="rId37"/>
    <p:sldId id="428" r:id="rId38"/>
    <p:sldId id="422" r:id="rId39"/>
    <p:sldId id="410" r:id="rId40"/>
    <p:sldId id="429" r:id="rId41"/>
    <p:sldId id="423" r:id="rId42"/>
    <p:sldId id="433" r:id="rId43"/>
    <p:sldId id="411" r:id="rId44"/>
    <p:sldId id="414" r:id="rId45"/>
    <p:sldId id="417" r:id="rId46"/>
    <p:sldId id="424" r:id="rId47"/>
    <p:sldId id="412" r:id="rId48"/>
    <p:sldId id="431" r:id="rId49"/>
    <p:sldId id="416" r:id="rId50"/>
    <p:sldId id="426" r:id="rId51"/>
    <p:sldId id="427" r:id="rId5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FF18C90-837B-4B9A-948B-2E2D85421D30}">
          <p14:sldIdLst>
            <p14:sldId id="256"/>
            <p14:sldId id="257"/>
          </p14:sldIdLst>
        </p14:section>
        <p14:section name="Wave basics" id="{E3FF3B39-81D1-4478-8A0C-7C519EED2D6C}">
          <p14:sldIdLst>
            <p14:sldId id="380"/>
            <p14:sldId id="381"/>
            <p14:sldId id="393"/>
          </p14:sldIdLst>
        </p14:section>
        <p14:section name="Mechanical waves" id="{A420FCDA-CD23-4D21-9255-FE368D187405}">
          <p14:sldIdLst>
            <p14:sldId id="382"/>
          </p14:sldIdLst>
        </p14:section>
        <p14:section name="Electromagnetic waves" id="{22560551-C518-4ED6-AE15-613D872240EF}">
          <p14:sldIdLst>
            <p14:sldId id="383"/>
            <p14:sldId id="395"/>
          </p14:sldIdLst>
        </p14:section>
        <p14:section name="Transverse waves" id="{82FB32FC-E37D-497F-84DD-F92F8716D7B6}">
          <p14:sldIdLst>
            <p14:sldId id="384"/>
          </p14:sldIdLst>
        </p14:section>
        <p14:section name="Longitudinal waves" id="{08D5517B-B7A1-4C71-AAB2-FEB13F88C58B}">
          <p14:sldIdLst>
            <p14:sldId id="385"/>
            <p14:sldId id="396"/>
          </p14:sldIdLst>
        </p14:section>
        <p14:section name="Wave diagrams" id="{09C019A8-42FF-4A6D-9B18-6E4FA06D7A1D}">
          <p14:sldIdLst>
            <p14:sldId id="386"/>
            <p14:sldId id="387"/>
            <p14:sldId id="389"/>
            <p14:sldId id="418"/>
            <p14:sldId id="392"/>
          </p14:sldIdLst>
        </p14:section>
        <p14:section name="Reflection" id="{E43D3C50-34DD-4918-8C40-EF00512EBB49}">
          <p14:sldIdLst>
            <p14:sldId id="390"/>
            <p14:sldId id="391"/>
            <p14:sldId id="397"/>
            <p14:sldId id="419"/>
          </p14:sldIdLst>
        </p14:section>
        <p14:section name="Refraction" id="{9652F0B1-3F71-4720-AFCA-36F172992830}">
          <p14:sldIdLst>
            <p14:sldId id="398"/>
            <p14:sldId id="400"/>
            <p14:sldId id="399"/>
            <p14:sldId id="402"/>
            <p14:sldId id="430"/>
            <p14:sldId id="415"/>
          </p14:sldIdLst>
        </p14:section>
        <p14:section name="Superposition" id="{9C43B06E-DC94-48FA-95EE-92502100F7E3}">
          <p14:sldIdLst>
            <p14:sldId id="401"/>
            <p14:sldId id="404"/>
            <p14:sldId id="405"/>
            <p14:sldId id="425"/>
            <p14:sldId id="420"/>
          </p14:sldIdLst>
        </p14:section>
        <p14:section name="Standing waves" id="{E1341297-9294-44FA-BFD6-D15F4823DA46}">
          <p14:sldIdLst>
            <p14:sldId id="403"/>
            <p14:sldId id="406"/>
            <p14:sldId id="421"/>
            <p14:sldId id="432"/>
            <p14:sldId id="409"/>
            <p14:sldId id="428"/>
            <p14:sldId id="422"/>
            <p14:sldId id="410"/>
            <p14:sldId id="429"/>
            <p14:sldId id="423"/>
          </p14:sldIdLst>
        </p14:section>
        <p14:section name="Resonance" id="{4D183047-59C3-4503-8542-C00E712EFF3E}">
          <p14:sldIdLst>
            <p14:sldId id="433"/>
            <p14:sldId id="411"/>
            <p14:sldId id="414"/>
            <p14:sldId id="417"/>
            <p14:sldId id="424"/>
          </p14:sldIdLst>
        </p14:section>
        <p14:section name="Intensity" id="{C36C2830-89A5-4868-A0EE-5AE4747C0157}">
          <p14:sldIdLst>
            <p14:sldId id="412"/>
            <p14:sldId id="431"/>
            <p14:sldId id="416"/>
          </p14:sldIdLst>
        </p14:section>
        <p14:section name="Noise pollution" id="{5FA1D9FF-E2BF-4DD6-BC12-AC50FDE491C2}">
          <p14:sldIdLst>
            <p14:sldId id="426"/>
            <p14:sldId id="42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4" autoAdjust="0"/>
    <p:restoredTop sz="93975" autoAdjust="0"/>
  </p:normalViewPr>
  <p:slideViewPr>
    <p:cSldViewPr snapToGrid="0">
      <p:cViewPr varScale="1">
        <p:scale>
          <a:sx n="96" d="100"/>
          <a:sy n="96" d="100"/>
        </p:scale>
        <p:origin x="60" y="3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jpeg>
</file>

<file path=ppt/media/image11.gif>
</file>

<file path=ppt/media/image12.gif>
</file>

<file path=ppt/media/image13.png>
</file>

<file path=ppt/media/image14.jpeg>
</file>

<file path=ppt/media/image15.jpeg>
</file>

<file path=ppt/media/image16.png>
</file>

<file path=ppt/media/image17.gif>
</file>

<file path=ppt/media/image18.gif>
</file>

<file path=ppt/media/image18.png>
</file>

<file path=ppt/media/image19.gif>
</file>

<file path=ppt/media/image2.png>
</file>

<file path=ppt/media/image20.gif>
</file>

<file path=ppt/media/image21.gif>
</file>

<file path=ppt/media/image22.gif>
</file>

<file path=ppt/media/image22.png>
</file>

<file path=ppt/media/image23.gif>
</file>

<file path=ppt/media/image23.png>
</file>

<file path=ppt/media/image24.gif>
</file>

<file path=ppt/media/image24.png>
</file>

<file path=ppt/media/image25.gif>
</file>

<file path=ppt/media/image26.jpeg>
</file>

<file path=ppt/media/image27.jpeg>
</file>

<file path=ppt/media/image28.jpeg>
</file>

<file path=ppt/media/image29.jpeg>
</file>

<file path=ppt/media/image3.gif>
</file>

<file path=ppt/media/image3.png>
</file>

<file path=ppt/media/image30.png>
</file>

<file path=ppt/media/image300.png>
</file>

<file path=ppt/media/image32.png>
</file>

<file path=ppt/media/image4.gif>
</file>

<file path=ppt/media/image5.gif>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E14CC5-78C7-4931-9A9D-5318FED17B2E}" type="datetimeFigureOut">
              <a:rPr lang="en-AU" smtClean="0"/>
              <a:t>8/11/2019</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E55E8A-05BE-4A16-8508-0EDEF72E5737}" type="slidenum">
              <a:rPr lang="en-AU" smtClean="0"/>
              <a:t>‹#›</a:t>
            </a:fld>
            <a:endParaRPr lang="en-AU"/>
          </a:p>
        </p:txBody>
      </p:sp>
    </p:spTree>
    <p:extLst>
      <p:ext uri="{BB962C8B-B14F-4D97-AF65-F5344CB8AC3E}">
        <p14:creationId xmlns:p14="http://schemas.microsoft.com/office/powerpoint/2010/main" val="9792238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70E55E8A-05BE-4A16-8508-0EDEF72E5737}" type="slidenum">
              <a:rPr lang="en-AU" smtClean="0"/>
              <a:t>2</a:t>
            </a:fld>
            <a:endParaRPr lang="en-AU"/>
          </a:p>
        </p:txBody>
      </p:sp>
    </p:spTree>
    <p:extLst>
      <p:ext uri="{BB962C8B-B14F-4D97-AF65-F5344CB8AC3E}">
        <p14:creationId xmlns:p14="http://schemas.microsoft.com/office/powerpoint/2010/main" val="30691117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70E55E8A-05BE-4A16-8508-0EDEF72E5737}" type="slidenum">
              <a:rPr lang="en-AU" smtClean="0"/>
              <a:t>3</a:t>
            </a:fld>
            <a:endParaRPr lang="en-AU"/>
          </a:p>
        </p:txBody>
      </p:sp>
    </p:spTree>
    <p:extLst>
      <p:ext uri="{BB962C8B-B14F-4D97-AF65-F5344CB8AC3E}">
        <p14:creationId xmlns:p14="http://schemas.microsoft.com/office/powerpoint/2010/main" val="1894299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70E55E8A-05BE-4A16-8508-0EDEF72E5737}" type="slidenum">
              <a:rPr lang="en-AU" smtClean="0"/>
              <a:t>16</a:t>
            </a:fld>
            <a:endParaRPr lang="en-AU"/>
          </a:p>
        </p:txBody>
      </p:sp>
    </p:spTree>
    <p:extLst>
      <p:ext uri="{BB962C8B-B14F-4D97-AF65-F5344CB8AC3E}">
        <p14:creationId xmlns:p14="http://schemas.microsoft.com/office/powerpoint/2010/main" val="2507572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70E55E8A-05BE-4A16-8508-0EDEF72E5737}" type="slidenum">
              <a:rPr lang="en-AU" smtClean="0"/>
              <a:t>48</a:t>
            </a:fld>
            <a:endParaRPr lang="en-AU"/>
          </a:p>
        </p:txBody>
      </p:sp>
    </p:spTree>
    <p:extLst>
      <p:ext uri="{BB962C8B-B14F-4D97-AF65-F5344CB8AC3E}">
        <p14:creationId xmlns:p14="http://schemas.microsoft.com/office/powerpoint/2010/main" val="24407780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73E58C31-0759-4D54-848F-FCD5F43AB532}" type="datetimeFigureOut">
              <a:rPr lang="en-AU" smtClean="0"/>
              <a:t>8/11/2019</a:t>
            </a:fld>
            <a:endParaRPr lang="en-AU"/>
          </a:p>
        </p:txBody>
      </p:sp>
      <p:sp>
        <p:nvSpPr>
          <p:cNvPr id="5" name="Footer Placeholder 4"/>
          <p:cNvSpPr>
            <a:spLocks noGrp="1"/>
          </p:cNvSpPr>
          <p:nvPr>
            <p:ph type="ftr" sz="quarter" idx="11"/>
          </p:nvPr>
        </p:nvSpPr>
        <p:spPr>
          <a:xfrm>
            <a:off x="1371600" y="4323845"/>
            <a:ext cx="6400800" cy="365125"/>
          </a:xfrm>
        </p:spPr>
        <p:txBody>
          <a:bodyPr/>
          <a:lstStyle/>
          <a:p>
            <a:endParaRPr lang="en-AU"/>
          </a:p>
        </p:txBody>
      </p:sp>
      <p:sp>
        <p:nvSpPr>
          <p:cNvPr id="6" name="Slide Number Placeholder 5"/>
          <p:cNvSpPr>
            <a:spLocks noGrp="1"/>
          </p:cNvSpPr>
          <p:nvPr>
            <p:ph type="sldNum" sz="quarter" idx="12"/>
          </p:nvPr>
        </p:nvSpPr>
        <p:spPr>
          <a:xfrm>
            <a:off x="8077200" y="1430866"/>
            <a:ext cx="2743200" cy="365125"/>
          </a:xfrm>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34153548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3E58C31-0759-4D54-848F-FCD5F43AB532}" type="datetimeFigureOut">
              <a:rPr lang="en-AU" smtClean="0"/>
              <a:t>8/11/2019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481269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73E58C31-0759-4D54-848F-FCD5F43AB532}" type="datetimeFigureOut">
              <a:rPr lang="en-AU" smtClean="0"/>
              <a:t>8/11/2019</a:t>
            </a:fld>
            <a:endParaRPr lang="en-AU"/>
          </a:p>
        </p:txBody>
      </p:sp>
      <p:sp>
        <p:nvSpPr>
          <p:cNvPr id="6" name="Footer Placeholder 5"/>
          <p:cNvSpPr>
            <a:spLocks noGrp="1"/>
          </p:cNvSpPr>
          <p:nvPr>
            <p:ph type="ftr" sz="quarter" idx="11"/>
          </p:nvPr>
        </p:nvSpPr>
        <p:spPr>
          <a:xfrm>
            <a:off x="685800" y="379941"/>
            <a:ext cx="6991492" cy="365125"/>
          </a:xfrm>
        </p:spPr>
        <p:txBody>
          <a:bodyPr/>
          <a:lstStyle/>
          <a:p>
            <a:endParaRPr lang="en-AU"/>
          </a:p>
        </p:txBody>
      </p:sp>
      <p:sp>
        <p:nvSpPr>
          <p:cNvPr id="7" name="Slide Number Placeholder 6"/>
          <p:cNvSpPr>
            <a:spLocks noGrp="1"/>
          </p:cNvSpPr>
          <p:nvPr>
            <p:ph type="sldNum" sz="quarter" idx="12"/>
          </p:nvPr>
        </p:nvSpPr>
        <p:spPr>
          <a:xfrm>
            <a:off x="10862452" y="381000"/>
            <a:ext cx="643748" cy="365125"/>
          </a:xfrm>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42847046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73E58C31-0759-4D54-848F-FCD5F43AB532}" type="datetimeFigureOut">
              <a:rPr lang="en-AU" smtClean="0"/>
              <a:t>8/11/2019</a:t>
            </a:fld>
            <a:endParaRPr lang="en-AU"/>
          </a:p>
        </p:txBody>
      </p:sp>
      <p:sp>
        <p:nvSpPr>
          <p:cNvPr id="6" name="Footer Placeholder 5"/>
          <p:cNvSpPr>
            <a:spLocks noGrp="1"/>
          </p:cNvSpPr>
          <p:nvPr>
            <p:ph type="ftr" sz="quarter" idx="11"/>
          </p:nvPr>
        </p:nvSpPr>
        <p:spPr>
          <a:xfrm>
            <a:off x="685800" y="379941"/>
            <a:ext cx="6991492" cy="365125"/>
          </a:xfrm>
        </p:spPr>
        <p:txBody>
          <a:bodyPr/>
          <a:lstStyle/>
          <a:p>
            <a:endParaRPr lang="en-AU"/>
          </a:p>
        </p:txBody>
      </p:sp>
      <p:sp>
        <p:nvSpPr>
          <p:cNvPr id="7" name="Slide Number Placeholder 6"/>
          <p:cNvSpPr>
            <a:spLocks noGrp="1"/>
          </p:cNvSpPr>
          <p:nvPr>
            <p:ph type="sldNum" sz="quarter" idx="12"/>
          </p:nvPr>
        </p:nvSpPr>
        <p:spPr>
          <a:xfrm>
            <a:off x="10862452" y="381000"/>
            <a:ext cx="643748" cy="365125"/>
          </a:xfrm>
        </p:spPr>
        <p:txBody>
          <a:bodyPr/>
          <a:lstStyle/>
          <a:p>
            <a:fld id="{08C7E8CF-918D-47AF-BEBC-1BAA6461C399}" type="slidenum">
              <a:rPr lang="en-AU" smtClean="0"/>
              <a:t>‹#›</a:t>
            </a:fld>
            <a:endParaRPr lang="en-AU"/>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48540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73E58C31-0759-4D54-848F-FCD5F43AB532}" type="datetimeFigureOut">
              <a:rPr lang="en-AU" smtClean="0"/>
              <a:t>8/11/2019</a:t>
            </a:fld>
            <a:endParaRPr lang="en-AU"/>
          </a:p>
        </p:txBody>
      </p:sp>
      <p:sp>
        <p:nvSpPr>
          <p:cNvPr id="6" name="Footer Placeholder 5"/>
          <p:cNvSpPr>
            <a:spLocks noGrp="1"/>
          </p:cNvSpPr>
          <p:nvPr>
            <p:ph type="ftr" sz="quarter" idx="11"/>
          </p:nvPr>
        </p:nvSpPr>
        <p:spPr>
          <a:xfrm>
            <a:off x="685800" y="378883"/>
            <a:ext cx="6991492" cy="365125"/>
          </a:xfrm>
        </p:spPr>
        <p:txBody>
          <a:bodyPr/>
          <a:lstStyle/>
          <a:p>
            <a:endParaRPr lang="en-AU"/>
          </a:p>
        </p:txBody>
      </p:sp>
      <p:sp>
        <p:nvSpPr>
          <p:cNvPr id="7" name="Slide Number Placeholder 6"/>
          <p:cNvSpPr>
            <a:spLocks noGrp="1"/>
          </p:cNvSpPr>
          <p:nvPr>
            <p:ph type="sldNum" sz="quarter" idx="12"/>
          </p:nvPr>
        </p:nvSpPr>
        <p:spPr>
          <a:xfrm>
            <a:off x="10862452" y="381000"/>
            <a:ext cx="643748" cy="365125"/>
          </a:xfrm>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11464518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73E58C31-0759-4D54-848F-FCD5F43AB532}" type="datetimeFigureOut">
              <a:rPr lang="en-AU" smtClean="0"/>
              <a:t>8/11/2019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42781632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73E58C31-0759-4D54-848F-FCD5F43AB532}" type="datetimeFigureOut">
              <a:rPr lang="en-AU" smtClean="0"/>
              <a:t>8/11/2019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32199306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E58C31-0759-4D54-848F-FCD5F43AB532}" type="datetimeFigureOut">
              <a:rPr lang="en-AU" smtClean="0"/>
              <a:t>8/11/2019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21944858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73E58C31-0759-4D54-848F-FCD5F43AB532}" type="datetimeFigureOut">
              <a:rPr lang="en-AU" smtClean="0"/>
              <a:t>8/11/2019</a:t>
            </a:fld>
            <a:endParaRPr lang="en-AU"/>
          </a:p>
        </p:txBody>
      </p:sp>
      <p:sp>
        <p:nvSpPr>
          <p:cNvPr id="5" name="Footer Placeholder 4"/>
          <p:cNvSpPr>
            <a:spLocks noGrp="1"/>
          </p:cNvSpPr>
          <p:nvPr>
            <p:ph type="ftr" sz="quarter" idx="11"/>
          </p:nvPr>
        </p:nvSpPr>
        <p:spPr>
          <a:xfrm>
            <a:off x="685800" y="381000"/>
            <a:ext cx="6991492" cy="365125"/>
          </a:xfrm>
        </p:spPr>
        <p:txBody>
          <a:bodyPr/>
          <a:lstStyle/>
          <a:p>
            <a:endParaRPr lang="en-AU"/>
          </a:p>
        </p:txBody>
      </p:sp>
      <p:sp>
        <p:nvSpPr>
          <p:cNvPr id="6" name="Slide Number Placeholder 5"/>
          <p:cNvSpPr>
            <a:spLocks noGrp="1"/>
          </p:cNvSpPr>
          <p:nvPr>
            <p:ph type="sldNum" sz="quarter" idx="12"/>
          </p:nvPr>
        </p:nvSpPr>
        <p:spPr>
          <a:xfrm>
            <a:off x="10862452" y="381000"/>
            <a:ext cx="643748" cy="365125"/>
          </a:xfrm>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3683534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E58C31-0759-4D54-848F-FCD5F43AB532}" type="datetimeFigureOut">
              <a:rPr lang="en-AU" smtClean="0"/>
              <a:t>8/11/2019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3117130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73E58C31-0759-4D54-848F-FCD5F43AB532}" type="datetimeFigureOut">
              <a:rPr lang="en-AU" smtClean="0"/>
              <a:t>8/11/2019</a:t>
            </a:fld>
            <a:endParaRPr lang="en-AU"/>
          </a:p>
        </p:txBody>
      </p:sp>
      <p:sp>
        <p:nvSpPr>
          <p:cNvPr id="5" name="Footer Placeholder 4"/>
          <p:cNvSpPr>
            <a:spLocks noGrp="1"/>
          </p:cNvSpPr>
          <p:nvPr>
            <p:ph type="ftr" sz="quarter" idx="11"/>
          </p:nvPr>
        </p:nvSpPr>
        <p:spPr>
          <a:xfrm>
            <a:off x="685800" y="381001"/>
            <a:ext cx="6991492" cy="364065"/>
          </a:xfrm>
        </p:spPr>
        <p:txBody>
          <a:bodyPr/>
          <a:lstStyle/>
          <a:p>
            <a:endParaRPr lang="en-AU"/>
          </a:p>
        </p:txBody>
      </p:sp>
      <p:sp>
        <p:nvSpPr>
          <p:cNvPr id="6" name="Slide Number Placeholder 5"/>
          <p:cNvSpPr>
            <a:spLocks noGrp="1"/>
          </p:cNvSpPr>
          <p:nvPr>
            <p:ph type="sldNum" sz="quarter" idx="12"/>
          </p:nvPr>
        </p:nvSpPr>
        <p:spPr>
          <a:xfrm>
            <a:off x="10862452" y="381000"/>
            <a:ext cx="643748" cy="365125"/>
          </a:xfrm>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4842907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E58C31-0759-4D54-848F-FCD5F43AB532}" type="datetimeFigureOut">
              <a:rPr lang="en-AU" smtClean="0"/>
              <a:t>8/11/2019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3475168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E58C31-0759-4D54-848F-FCD5F43AB532}" type="datetimeFigureOut">
              <a:rPr lang="en-AU" smtClean="0"/>
              <a:t>8/11/2019</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2952927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E58C31-0759-4D54-848F-FCD5F43AB532}" type="datetimeFigureOut">
              <a:rPr lang="en-AU" smtClean="0"/>
              <a:t>8/11/2019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2613151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E58C31-0759-4D54-848F-FCD5F43AB532}" type="datetimeFigureOut">
              <a:rPr lang="en-AU" smtClean="0"/>
              <a:t>8/11/2019</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3109704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3E58C31-0759-4D54-848F-FCD5F43AB532}" type="datetimeFigureOut">
              <a:rPr lang="en-AU" smtClean="0"/>
              <a:t>8/11/2019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35904084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3E58C31-0759-4D54-848F-FCD5F43AB532}" type="datetimeFigureOut">
              <a:rPr lang="en-AU" smtClean="0"/>
              <a:t>8/11/2019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08C7E8CF-918D-47AF-BEBC-1BAA6461C399}" type="slidenum">
              <a:rPr lang="en-AU" smtClean="0"/>
              <a:t>‹#›</a:t>
            </a:fld>
            <a:endParaRPr lang="en-AU"/>
          </a:p>
        </p:txBody>
      </p:sp>
    </p:spTree>
    <p:extLst>
      <p:ext uri="{BB962C8B-B14F-4D97-AF65-F5344CB8AC3E}">
        <p14:creationId xmlns:p14="http://schemas.microsoft.com/office/powerpoint/2010/main" val="3564170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3E58C31-0759-4D54-848F-FCD5F43AB532}" type="datetimeFigureOut">
              <a:rPr lang="en-AU" smtClean="0"/>
              <a:t>8/11/2019</a:t>
            </a:fld>
            <a:endParaRPr lang="en-AU"/>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8C7E8CF-918D-47AF-BEBC-1BAA6461C399}" type="slidenum">
              <a:rPr lang="en-AU" smtClean="0"/>
              <a:t>‹#›</a:t>
            </a:fld>
            <a:endParaRPr lang="en-AU"/>
          </a:p>
        </p:txBody>
      </p:sp>
    </p:spTree>
    <p:extLst>
      <p:ext uri="{BB962C8B-B14F-4D97-AF65-F5344CB8AC3E}">
        <p14:creationId xmlns:p14="http://schemas.microsoft.com/office/powerpoint/2010/main" val="270256587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2.xml.rels><?xml version="1.0" encoding="UTF-8" standalone="yes"?>
<Relationships xmlns="http://schemas.openxmlformats.org/package/2006/relationships"><Relationship Id="rId3" Type="http://schemas.openxmlformats.org/officeDocument/2006/relationships/hyperlink" Target="https://senior-secondary.scsa.wa.edu.au/syllabus-and-support-materials/science/physic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gif"/><Relationship Id="rId4" Type="http://schemas.openxmlformats.org/officeDocument/2006/relationships/image" Target="../media/image4.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xml"/><Relationship Id="rId4" Type="http://schemas.openxmlformats.org/officeDocument/2006/relationships/image" Target="../media/image28.jpeg"/></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0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F43DA-430E-4236-8B2D-06D0901F4D24}"/>
              </a:ext>
            </a:extLst>
          </p:cNvPr>
          <p:cNvSpPr>
            <a:spLocks noGrp="1"/>
          </p:cNvSpPr>
          <p:nvPr>
            <p:ph type="ctrTitle"/>
          </p:nvPr>
        </p:nvSpPr>
        <p:spPr/>
        <p:txBody>
          <a:bodyPr/>
          <a:lstStyle/>
          <a:p>
            <a:r>
              <a:rPr lang="en-US" dirty="0"/>
              <a:t>WAVES</a:t>
            </a:r>
            <a:endParaRPr lang="en-AU" dirty="0"/>
          </a:p>
        </p:txBody>
      </p:sp>
      <p:sp>
        <p:nvSpPr>
          <p:cNvPr id="3" name="Subtitle 2">
            <a:extLst>
              <a:ext uri="{FF2B5EF4-FFF2-40B4-BE49-F238E27FC236}">
                <a16:creationId xmlns:a16="http://schemas.microsoft.com/office/drawing/2014/main" id="{9F00F5A2-57C3-4455-BADC-9470CA338E75}"/>
              </a:ext>
            </a:extLst>
          </p:cNvPr>
          <p:cNvSpPr>
            <a:spLocks noGrp="1"/>
          </p:cNvSpPr>
          <p:nvPr>
            <p:ph type="subTitle" idx="1"/>
          </p:nvPr>
        </p:nvSpPr>
        <p:spPr>
          <a:xfrm>
            <a:off x="1371600" y="3632200"/>
            <a:ext cx="9448800" cy="1421937"/>
          </a:xfrm>
        </p:spPr>
        <p:txBody>
          <a:bodyPr numCol="3">
            <a:normAutofit fontScale="70000" lnSpcReduction="20000"/>
          </a:bodyPr>
          <a:lstStyle/>
          <a:p>
            <a:pPr marL="342900" indent="-342900">
              <a:buFont typeface="Arial" panose="020B0604020202020204" pitchFamily="34" charset="0"/>
              <a:buChar char="•"/>
            </a:pPr>
            <a:r>
              <a:rPr lang="en-US" dirty="0"/>
              <a:t>Wave basics</a:t>
            </a:r>
          </a:p>
          <a:p>
            <a:pPr marL="342900" indent="-342900">
              <a:buFont typeface="Arial" panose="020B0604020202020204" pitchFamily="34" charset="0"/>
              <a:buChar char="•"/>
            </a:pPr>
            <a:r>
              <a:rPr lang="en-US" dirty="0"/>
              <a:t>Mechanical waves</a:t>
            </a:r>
          </a:p>
          <a:p>
            <a:pPr marL="342900" indent="-342900">
              <a:buFont typeface="Arial" panose="020B0604020202020204" pitchFamily="34" charset="0"/>
              <a:buChar char="•"/>
            </a:pPr>
            <a:r>
              <a:rPr lang="en-US" dirty="0"/>
              <a:t>Electromagnetic waves</a:t>
            </a:r>
          </a:p>
          <a:p>
            <a:pPr marL="342900" indent="-342900">
              <a:buFont typeface="Arial" panose="020B0604020202020204" pitchFamily="34" charset="0"/>
              <a:buChar char="•"/>
            </a:pPr>
            <a:r>
              <a:rPr lang="en-US" dirty="0"/>
              <a:t>Transverse waves</a:t>
            </a:r>
          </a:p>
          <a:p>
            <a:pPr marL="342900" indent="-342900">
              <a:buFont typeface="Arial" panose="020B0604020202020204" pitchFamily="34" charset="0"/>
              <a:buChar char="•"/>
            </a:pPr>
            <a:r>
              <a:rPr lang="en-US" dirty="0"/>
              <a:t>Longitudinal waves</a:t>
            </a:r>
          </a:p>
          <a:p>
            <a:pPr marL="342900" indent="-342900">
              <a:buFont typeface="Arial" panose="020B0604020202020204" pitchFamily="34" charset="0"/>
              <a:buChar char="•"/>
            </a:pPr>
            <a:r>
              <a:rPr lang="en-US" dirty="0"/>
              <a:t>Wave diagrams</a:t>
            </a:r>
          </a:p>
          <a:p>
            <a:pPr marL="342900" indent="-342900">
              <a:buFont typeface="Arial" panose="020B0604020202020204" pitchFamily="34" charset="0"/>
              <a:buChar char="•"/>
            </a:pPr>
            <a:r>
              <a:rPr lang="en-US" dirty="0"/>
              <a:t>Reflection</a:t>
            </a:r>
          </a:p>
          <a:p>
            <a:pPr marL="342900" indent="-342900">
              <a:buFont typeface="Arial" panose="020B0604020202020204" pitchFamily="34" charset="0"/>
              <a:buChar char="•"/>
            </a:pPr>
            <a:r>
              <a:rPr lang="en-US" dirty="0"/>
              <a:t>Refraction</a:t>
            </a:r>
          </a:p>
          <a:p>
            <a:pPr marL="342900" indent="-342900">
              <a:buFont typeface="Arial" panose="020B0604020202020204" pitchFamily="34" charset="0"/>
              <a:buChar char="•"/>
            </a:pPr>
            <a:r>
              <a:rPr lang="en-US" dirty="0"/>
              <a:t>Superposition</a:t>
            </a:r>
          </a:p>
          <a:p>
            <a:pPr marL="342900" indent="-342900">
              <a:buFont typeface="Arial" panose="020B0604020202020204" pitchFamily="34" charset="0"/>
              <a:buChar char="•"/>
            </a:pPr>
            <a:r>
              <a:rPr lang="en-US" dirty="0"/>
              <a:t>Standing waves</a:t>
            </a:r>
          </a:p>
          <a:p>
            <a:pPr marL="342900" indent="-342900">
              <a:buFont typeface="Arial" panose="020B0604020202020204" pitchFamily="34" charset="0"/>
              <a:buChar char="•"/>
            </a:pPr>
            <a:r>
              <a:rPr lang="en-US" dirty="0"/>
              <a:t>Resonance</a:t>
            </a:r>
          </a:p>
          <a:p>
            <a:pPr marL="342900" indent="-342900">
              <a:buFont typeface="Arial" panose="020B0604020202020204" pitchFamily="34" charset="0"/>
              <a:buChar char="•"/>
            </a:pPr>
            <a:r>
              <a:rPr lang="en-US" dirty="0"/>
              <a:t>Intensity</a:t>
            </a:r>
          </a:p>
          <a:p>
            <a:pPr marL="342900" indent="-342900">
              <a:buFont typeface="Arial" panose="020B0604020202020204" pitchFamily="34" charset="0"/>
              <a:buChar char="•"/>
            </a:pPr>
            <a:r>
              <a:rPr lang="en-US" dirty="0"/>
              <a:t>Noise pollution</a:t>
            </a:r>
            <a:endParaRPr lang="en-AU" dirty="0"/>
          </a:p>
        </p:txBody>
      </p:sp>
    </p:spTree>
    <p:extLst>
      <p:ext uri="{BB962C8B-B14F-4D97-AF65-F5344CB8AC3E}">
        <p14:creationId xmlns:p14="http://schemas.microsoft.com/office/powerpoint/2010/main" val="41366706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EF9D3-473B-4AFA-9904-0F9DEB9F692D}"/>
              </a:ext>
            </a:extLst>
          </p:cNvPr>
          <p:cNvSpPr>
            <a:spLocks noGrp="1"/>
          </p:cNvSpPr>
          <p:nvPr>
            <p:ph type="title"/>
          </p:nvPr>
        </p:nvSpPr>
        <p:spPr/>
        <p:txBody>
          <a:bodyPr/>
          <a:lstStyle/>
          <a:p>
            <a:r>
              <a:rPr lang="en-US" dirty="0"/>
              <a:t>Longitudinal Waves</a:t>
            </a:r>
            <a:endParaRPr lang="en-AU" dirty="0"/>
          </a:p>
        </p:txBody>
      </p:sp>
      <p:sp>
        <p:nvSpPr>
          <p:cNvPr id="3" name="Content Placeholder 2">
            <a:extLst>
              <a:ext uri="{FF2B5EF4-FFF2-40B4-BE49-F238E27FC236}">
                <a16:creationId xmlns:a16="http://schemas.microsoft.com/office/drawing/2014/main" id="{51EAD6FE-64CE-4C4D-AA1A-509DABC73918}"/>
              </a:ext>
            </a:extLst>
          </p:cNvPr>
          <p:cNvSpPr>
            <a:spLocks noGrp="1"/>
          </p:cNvSpPr>
          <p:nvPr>
            <p:ph idx="1"/>
          </p:nvPr>
        </p:nvSpPr>
        <p:spPr>
          <a:xfrm>
            <a:off x="685800" y="1911932"/>
            <a:ext cx="10820400" cy="4306754"/>
          </a:xfrm>
        </p:spPr>
        <p:txBody>
          <a:bodyPr/>
          <a:lstStyle/>
          <a:p>
            <a:r>
              <a:rPr lang="en-US" dirty="0"/>
              <a:t>Direction of propagation (direction energy is transmitted) is parallel to direction of oscillation (direction particles vibrate)</a:t>
            </a:r>
            <a:endParaRPr lang="en-AU" dirty="0"/>
          </a:p>
          <a:p>
            <a:r>
              <a:rPr lang="en-US" dirty="0"/>
              <a:t>C</a:t>
            </a:r>
            <a:r>
              <a:rPr lang="en-AU" dirty="0" err="1"/>
              <a:t>ompressions</a:t>
            </a:r>
            <a:r>
              <a:rPr lang="en-AU" dirty="0"/>
              <a:t>: high pressure zones</a:t>
            </a:r>
          </a:p>
          <a:p>
            <a:r>
              <a:rPr lang="en-US" dirty="0"/>
              <a:t>R</a:t>
            </a:r>
            <a:r>
              <a:rPr lang="en-AU" dirty="0" err="1"/>
              <a:t>arefactions</a:t>
            </a:r>
            <a:r>
              <a:rPr lang="en-AU" dirty="0"/>
              <a:t>: low pressure zones</a:t>
            </a:r>
            <a:endParaRPr lang="en-US" dirty="0"/>
          </a:p>
        </p:txBody>
      </p:sp>
      <p:cxnSp>
        <p:nvCxnSpPr>
          <p:cNvPr id="6" name="Straight Arrow Connector 5">
            <a:extLst>
              <a:ext uri="{FF2B5EF4-FFF2-40B4-BE49-F238E27FC236}">
                <a16:creationId xmlns:a16="http://schemas.microsoft.com/office/drawing/2014/main" id="{CAC6A305-F246-4017-8092-C763B8829923}"/>
              </a:ext>
            </a:extLst>
          </p:cNvPr>
          <p:cNvCxnSpPr/>
          <p:nvPr/>
        </p:nvCxnSpPr>
        <p:spPr>
          <a:xfrm>
            <a:off x="436413" y="6218858"/>
            <a:ext cx="9621982"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81D1F17A-FA47-42ED-B081-1B73D53B32F7}"/>
              </a:ext>
            </a:extLst>
          </p:cNvPr>
          <p:cNvCxnSpPr>
            <a:cxnSpLocks/>
          </p:cNvCxnSpPr>
          <p:nvPr/>
        </p:nvCxnSpPr>
        <p:spPr>
          <a:xfrm rot="5400000" flipH="1">
            <a:off x="10137342" y="3273829"/>
            <a:ext cx="0" cy="1800000"/>
          </a:xfrm>
          <a:prstGeom prst="straightConnector1">
            <a:avLst/>
          </a:prstGeom>
          <a:ln w="571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8F70473-FD21-4A32-AEBA-B8BE4EEC0C84}"/>
              </a:ext>
            </a:extLst>
          </p:cNvPr>
          <p:cNvSpPr txBox="1"/>
          <p:nvPr/>
        </p:nvSpPr>
        <p:spPr>
          <a:xfrm>
            <a:off x="2975113" y="6381203"/>
            <a:ext cx="7625541" cy="369332"/>
          </a:xfrm>
          <a:prstGeom prst="rect">
            <a:avLst/>
          </a:prstGeom>
          <a:noFill/>
        </p:spPr>
        <p:txBody>
          <a:bodyPr wrap="square" rtlCol="0">
            <a:spAutoFit/>
          </a:bodyPr>
          <a:lstStyle/>
          <a:p>
            <a:r>
              <a:rPr lang="en-US" dirty="0"/>
              <a:t>Direction of propagation</a:t>
            </a:r>
            <a:endParaRPr lang="en-AU" dirty="0"/>
          </a:p>
        </p:txBody>
      </p:sp>
      <p:sp>
        <p:nvSpPr>
          <p:cNvPr id="10" name="TextBox 9">
            <a:extLst>
              <a:ext uri="{FF2B5EF4-FFF2-40B4-BE49-F238E27FC236}">
                <a16:creationId xmlns:a16="http://schemas.microsoft.com/office/drawing/2014/main" id="{49EDEC38-E404-4F8E-A438-7FA20169B0F8}"/>
              </a:ext>
            </a:extLst>
          </p:cNvPr>
          <p:cNvSpPr txBox="1"/>
          <p:nvPr/>
        </p:nvSpPr>
        <p:spPr>
          <a:xfrm>
            <a:off x="9302849" y="4354837"/>
            <a:ext cx="1511091" cy="646331"/>
          </a:xfrm>
          <a:prstGeom prst="rect">
            <a:avLst/>
          </a:prstGeom>
          <a:noFill/>
        </p:spPr>
        <p:txBody>
          <a:bodyPr wrap="square" rtlCol="0">
            <a:spAutoFit/>
          </a:bodyPr>
          <a:lstStyle/>
          <a:p>
            <a:r>
              <a:rPr lang="en-US" dirty="0"/>
              <a:t>Direction of oscillation</a:t>
            </a:r>
            <a:endParaRPr lang="en-AU" dirty="0"/>
          </a:p>
        </p:txBody>
      </p:sp>
      <p:pic>
        <p:nvPicPr>
          <p:cNvPr id="11" name="Picture 4" descr="Image result for longitudinal wave gif">
            <a:extLst>
              <a:ext uri="{FF2B5EF4-FFF2-40B4-BE49-F238E27FC236}">
                <a16:creationId xmlns:a16="http://schemas.microsoft.com/office/drawing/2014/main" id="{E3C1CDD1-F3B0-4682-8296-8BEE5A50A3C7}"/>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530353" y="3364270"/>
            <a:ext cx="8464007" cy="2821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4513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55801-F40B-45FC-8260-A9A694D2B8A1}"/>
              </a:ext>
            </a:extLst>
          </p:cNvPr>
          <p:cNvSpPr>
            <a:spLocks noGrp="1"/>
          </p:cNvSpPr>
          <p:nvPr>
            <p:ph type="title"/>
          </p:nvPr>
        </p:nvSpPr>
        <p:spPr/>
        <p:txBody>
          <a:bodyPr/>
          <a:lstStyle/>
          <a:p>
            <a:r>
              <a:rPr lang="en-US" dirty="0"/>
              <a:t>Wave characteristics relating to sound</a:t>
            </a:r>
            <a:endParaRPr lang="en-AU" dirty="0"/>
          </a:p>
        </p:txBody>
      </p:sp>
      <p:sp>
        <p:nvSpPr>
          <p:cNvPr id="3" name="Content Placeholder 2">
            <a:extLst>
              <a:ext uri="{FF2B5EF4-FFF2-40B4-BE49-F238E27FC236}">
                <a16:creationId xmlns:a16="http://schemas.microsoft.com/office/drawing/2014/main" id="{B3DC3943-ABCE-4864-B7DC-C6633193F69E}"/>
              </a:ext>
            </a:extLst>
          </p:cNvPr>
          <p:cNvSpPr>
            <a:spLocks noGrp="1"/>
          </p:cNvSpPr>
          <p:nvPr>
            <p:ph idx="1"/>
          </p:nvPr>
        </p:nvSpPr>
        <p:spPr>
          <a:xfrm>
            <a:off x="685800" y="2194560"/>
            <a:ext cx="10974185" cy="4024125"/>
          </a:xfrm>
        </p:spPr>
        <p:txBody>
          <a:bodyPr/>
          <a:lstStyle/>
          <a:p>
            <a:r>
              <a:rPr lang="en-US" dirty="0"/>
              <a:t>Frequency determines pitch, high frequency means high pitch</a:t>
            </a:r>
          </a:p>
          <a:p>
            <a:r>
              <a:rPr lang="en-US" dirty="0"/>
              <a:t>Amplitude related to ‘loudness’</a:t>
            </a:r>
            <a:endParaRPr lang="en-AU" dirty="0"/>
          </a:p>
        </p:txBody>
      </p:sp>
      <p:grpSp>
        <p:nvGrpSpPr>
          <p:cNvPr id="103" name="Group 102">
            <a:extLst>
              <a:ext uri="{FF2B5EF4-FFF2-40B4-BE49-F238E27FC236}">
                <a16:creationId xmlns:a16="http://schemas.microsoft.com/office/drawing/2014/main" id="{13679295-FF1A-40FE-9FD3-22B73AFEFB05}"/>
              </a:ext>
            </a:extLst>
          </p:cNvPr>
          <p:cNvGrpSpPr/>
          <p:nvPr/>
        </p:nvGrpSpPr>
        <p:grpSpPr>
          <a:xfrm>
            <a:off x="4721248" y="4064922"/>
            <a:ext cx="2835021" cy="1634280"/>
            <a:chOff x="4721248" y="4064922"/>
            <a:chExt cx="2835021" cy="1634280"/>
          </a:xfrm>
        </p:grpSpPr>
        <p:grpSp>
          <p:nvGrpSpPr>
            <p:cNvPr id="23" name="Group 22">
              <a:extLst>
                <a:ext uri="{FF2B5EF4-FFF2-40B4-BE49-F238E27FC236}">
                  <a16:creationId xmlns:a16="http://schemas.microsoft.com/office/drawing/2014/main" id="{CA8741B1-F1F2-42E4-B880-5BF4B93B267E}"/>
                </a:ext>
              </a:extLst>
            </p:cNvPr>
            <p:cNvGrpSpPr/>
            <p:nvPr/>
          </p:nvGrpSpPr>
          <p:grpSpPr>
            <a:xfrm>
              <a:off x="4721248" y="4064922"/>
              <a:ext cx="2835021" cy="1385837"/>
              <a:chOff x="893618" y="3119749"/>
              <a:chExt cx="10800000" cy="3600000"/>
            </a:xfrm>
          </p:grpSpPr>
          <p:cxnSp>
            <p:nvCxnSpPr>
              <p:cNvPr id="37" name="Straight Connector 36">
                <a:extLst>
                  <a:ext uri="{FF2B5EF4-FFF2-40B4-BE49-F238E27FC236}">
                    <a16:creationId xmlns:a16="http://schemas.microsoft.com/office/drawing/2014/main" id="{8F1769E7-EA13-4DEB-96F4-00A488F1E3D1}"/>
                  </a:ext>
                </a:extLst>
              </p:cNvPr>
              <p:cNvCxnSpPr/>
              <p:nvPr/>
            </p:nvCxnSpPr>
            <p:spPr>
              <a:xfrm>
                <a:off x="893618" y="4919749"/>
                <a:ext cx="10800000" cy="0"/>
              </a:xfrm>
              <a:prstGeom prst="line">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671FF14-15B9-4F3E-984B-DA49445E2AEF}"/>
                  </a:ext>
                </a:extLst>
              </p:cNvPr>
              <p:cNvCxnSpPr>
                <a:cxnSpLocks/>
              </p:cNvCxnSpPr>
              <p:nvPr/>
            </p:nvCxnSpPr>
            <p:spPr>
              <a:xfrm rot="5400000">
                <a:off x="-906382" y="4919749"/>
                <a:ext cx="3600000" cy="0"/>
              </a:xfrm>
              <a:prstGeom prst="line">
                <a:avLst/>
              </a:prstGeom>
              <a:ln w="2857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987DDA0A-A1A1-4B65-B90F-E1B390A0507C}"/>
                </a:ext>
              </a:extLst>
            </p:cNvPr>
            <p:cNvGrpSpPr/>
            <p:nvPr/>
          </p:nvGrpSpPr>
          <p:grpSpPr>
            <a:xfrm>
              <a:off x="4747458" y="4322971"/>
              <a:ext cx="2697083" cy="869739"/>
              <a:chOff x="900545" y="3301538"/>
              <a:chExt cx="10274526" cy="3236422"/>
            </a:xfrm>
          </p:grpSpPr>
          <p:grpSp>
            <p:nvGrpSpPr>
              <p:cNvPr id="25" name="Group 24">
                <a:extLst>
                  <a:ext uri="{FF2B5EF4-FFF2-40B4-BE49-F238E27FC236}">
                    <a16:creationId xmlns:a16="http://schemas.microsoft.com/office/drawing/2014/main" id="{E2250303-F71C-4252-9D33-5973E15A19E4}"/>
                  </a:ext>
                </a:extLst>
              </p:cNvPr>
              <p:cNvGrpSpPr/>
              <p:nvPr/>
            </p:nvGrpSpPr>
            <p:grpSpPr>
              <a:xfrm>
                <a:off x="900545" y="3301538"/>
                <a:ext cx="2283228" cy="3236422"/>
                <a:chOff x="2022764" y="3297382"/>
                <a:chExt cx="2283228" cy="3236422"/>
              </a:xfrm>
            </p:grpSpPr>
            <p:sp>
              <p:nvSpPr>
                <p:cNvPr id="35" name="Freeform: Shape 34">
                  <a:extLst>
                    <a:ext uri="{FF2B5EF4-FFF2-40B4-BE49-F238E27FC236}">
                      <a16:creationId xmlns:a16="http://schemas.microsoft.com/office/drawing/2014/main" id="{96CC4AAE-AFD9-4B41-802A-A7BE774A4559}"/>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 name="Freeform: Shape 35">
                  <a:extLst>
                    <a:ext uri="{FF2B5EF4-FFF2-40B4-BE49-F238E27FC236}">
                      <a16:creationId xmlns:a16="http://schemas.microsoft.com/office/drawing/2014/main" id="{48E8469D-55FD-4354-9778-C69966D0D4BE}"/>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26" name="Group 25">
                <a:extLst>
                  <a:ext uri="{FF2B5EF4-FFF2-40B4-BE49-F238E27FC236}">
                    <a16:creationId xmlns:a16="http://schemas.microsoft.com/office/drawing/2014/main" id="{799E799E-56F5-4239-8039-371FECC20226}"/>
                  </a:ext>
                </a:extLst>
              </p:cNvPr>
              <p:cNvGrpSpPr/>
              <p:nvPr/>
            </p:nvGrpSpPr>
            <p:grpSpPr>
              <a:xfrm>
                <a:off x="3183773" y="3301538"/>
                <a:ext cx="2283228" cy="3236422"/>
                <a:chOff x="2022764" y="3297382"/>
                <a:chExt cx="2283228" cy="3236422"/>
              </a:xfrm>
            </p:grpSpPr>
            <p:sp>
              <p:nvSpPr>
                <p:cNvPr id="33" name="Freeform: Shape 32">
                  <a:extLst>
                    <a:ext uri="{FF2B5EF4-FFF2-40B4-BE49-F238E27FC236}">
                      <a16:creationId xmlns:a16="http://schemas.microsoft.com/office/drawing/2014/main" id="{75839A9E-E25D-4CED-BA9E-11CAA6245AC9}"/>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4" name="Freeform: Shape 33">
                  <a:extLst>
                    <a:ext uri="{FF2B5EF4-FFF2-40B4-BE49-F238E27FC236}">
                      <a16:creationId xmlns:a16="http://schemas.microsoft.com/office/drawing/2014/main" id="{7AC88E23-1ACA-4791-B0D1-14CA162B1F1D}"/>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27" name="Group 26">
                <a:extLst>
                  <a:ext uri="{FF2B5EF4-FFF2-40B4-BE49-F238E27FC236}">
                    <a16:creationId xmlns:a16="http://schemas.microsoft.com/office/drawing/2014/main" id="{B2C16CBD-C911-4153-AA6D-9849FF1D00C2}"/>
                  </a:ext>
                </a:extLst>
              </p:cNvPr>
              <p:cNvGrpSpPr/>
              <p:nvPr/>
            </p:nvGrpSpPr>
            <p:grpSpPr>
              <a:xfrm>
                <a:off x="5467001" y="3301538"/>
                <a:ext cx="2283228" cy="3236422"/>
                <a:chOff x="2022764" y="3297382"/>
                <a:chExt cx="2283228" cy="3236422"/>
              </a:xfrm>
            </p:grpSpPr>
            <p:sp>
              <p:nvSpPr>
                <p:cNvPr id="31" name="Freeform: Shape 30">
                  <a:extLst>
                    <a:ext uri="{FF2B5EF4-FFF2-40B4-BE49-F238E27FC236}">
                      <a16:creationId xmlns:a16="http://schemas.microsoft.com/office/drawing/2014/main" id="{9FE7A233-03DF-4142-B22D-486833E21874}"/>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2" name="Freeform: Shape 31">
                  <a:extLst>
                    <a:ext uri="{FF2B5EF4-FFF2-40B4-BE49-F238E27FC236}">
                      <a16:creationId xmlns:a16="http://schemas.microsoft.com/office/drawing/2014/main" id="{BD8E2E90-EFD8-46BB-A57F-369462CD7B8D}"/>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28" name="Freeform: Shape 27">
                <a:extLst>
                  <a:ext uri="{FF2B5EF4-FFF2-40B4-BE49-F238E27FC236}">
                    <a16:creationId xmlns:a16="http://schemas.microsoft.com/office/drawing/2014/main" id="{77E71558-974D-4A53-9BC2-34C9F0882FDB}"/>
                  </a:ext>
                </a:extLst>
              </p:cNvPr>
              <p:cNvSpPr/>
              <p:nvPr/>
            </p:nvSpPr>
            <p:spPr>
              <a:xfrm>
                <a:off x="7750229"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Freeform: Shape 28">
                <a:extLst>
                  <a:ext uri="{FF2B5EF4-FFF2-40B4-BE49-F238E27FC236}">
                    <a16:creationId xmlns:a16="http://schemas.microsoft.com/office/drawing/2014/main" id="{2A3DC0B2-1F0F-4107-A519-89BA11063A52}"/>
                  </a:ext>
                </a:extLst>
              </p:cNvPr>
              <p:cNvSpPr/>
              <p:nvPr/>
            </p:nvSpPr>
            <p:spPr>
              <a:xfrm flipV="1">
                <a:off x="8891843" y="4919749"/>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0" name="Freeform: Shape 29">
                <a:extLst>
                  <a:ext uri="{FF2B5EF4-FFF2-40B4-BE49-F238E27FC236}">
                    <a16:creationId xmlns:a16="http://schemas.microsoft.com/office/drawing/2014/main" id="{A76BAB94-BA35-4BBC-930C-50C3968A1FA9}"/>
                  </a:ext>
                </a:extLst>
              </p:cNvPr>
              <p:cNvSpPr/>
              <p:nvPr/>
            </p:nvSpPr>
            <p:spPr>
              <a:xfrm>
                <a:off x="10033457"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4" name="TextBox 3">
              <a:extLst>
                <a:ext uri="{FF2B5EF4-FFF2-40B4-BE49-F238E27FC236}">
                  <a16:creationId xmlns:a16="http://schemas.microsoft.com/office/drawing/2014/main" id="{98256EF1-725A-4BE6-B1B9-378817AE12A5}"/>
                </a:ext>
              </a:extLst>
            </p:cNvPr>
            <p:cNvSpPr txBox="1"/>
            <p:nvPr/>
          </p:nvSpPr>
          <p:spPr>
            <a:xfrm>
              <a:off x="5476241" y="5329870"/>
              <a:ext cx="1593993" cy="369332"/>
            </a:xfrm>
            <a:prstGeom prst="rect">
              <a:avLst/>
            </a:prstGeom>
            <a:noFill/>
          </p:spPr>
          <p:txBody>
            <a:bodyPr wrap="square" rtlCol="0">
              <a:spAutoFit/>
            </a:bodyPr>
            <a:lstStyle/>
            <a:p>
              <a:r>
                <a:rPr lang="en-US" dirty="0"/>
                <a:t>Normal</a:t>
              </a:r>
              <a:endParaRPr lang="en-AU" dirty="0"/>
            </a:p>
          </p:txBody>
        </p:sp>
      </p:grpSp>
      <p:grpSp>
        <p:nvGrpSpPr>
          <p:cNvPr id="111" name="Group 110">
            <a:extLst>
              <a:ext uri="{FF2B5EF4-FFF2-40B4-BE49-F238E27FC236}">
                <a16:creationId xmlns:a16="http://schemas.microsoft.com/office/drawing/2014/main" id="{572B810F-7B19-4E38-A13A-5A0775FE54BB}"/>
              </a:ext>
            </a:extLst>
          </p:cNvPr>
          <p:cNvGrpSpPr/>
          <p:nvPr/>
        </p:nvGrpSpPr>
        <p:grpSpPr>
          <a:xfrm>
            <a:off x="1228744" y="5062833"/>
            <a:ext cx="2835021" cy="1722976"/>
            <a:chOff x="1228744" y="5062833"/>
            <a:chExt cx="2835021" cy="1722976"/>
          </a:xfrm>
        </p:grpSpPr>
        <p:grpSp>
          <p:nvGrpSpPr>
            <p:cNvPr id="56" name="Group 55">
              <a:extLst>
                <a:ext uri="{FF2B5EF4-FFF2-40B4-BE49-F238E27FC236}">
                  <a16:creationId xmlns:a16="http://schemas.microsoft.com/office/drawing/2014/main" id="{30877A2C-BF40-4789-85C6-449C53FBFD99}"/>
                </a:ext>
              </a:extLst>
            </p:cNvPr>
            <p:cNvGrpSpPr/>
            <p:nvPr/>
          </p:nvGrpSpPr>
          <p:grpSpPr>
            <a:xfrm>
              <a:off x="1228744" y="5062833"/>
              <a:ext cx="2835021" cy="1385837"/>
              <a:chOff x="893618" y="3119749"/>
              <a:chExt cx="10800000" cy="3600000"/>
            </a:xfrm>
          </p:grpSpPr>
          <p:grpSp>
            <p:nvGrpSpPr>
              <p:cNvPr id="57" name="Group 56">
                <a:extLst>
                  <a:ext uri="{FF2B5EF4-FFF2-40B4-BE49-F238E27FC236}">
                    <a16:creationId xmlns:a16="http://schemas.microsoft.com/office/drawing/2014/main" id="{52A68B09-2547-40A8-84BB-017C001386B7}"/>
                  </a:ext>
                </a:extLst>
              </p:cNvPr>
              <p:cNvGrpSpPr/>
              <p:nvPr/>
            </p:nvGrpSpPr>
            <p:grpSpPr>
              <a:xfrm>
                <a:off x="893618" y="3119749"/>
                <a:ext cx="10800000" cy="3600000"/>
                <a:chOff x="893618" y="3119749"/>
                <a:chExt cx="10800000" cy="3600000"/>
              </a:xfrm>
            </p:grpSpPr>
            <p:cxnSp>
              <p:nvCxnSpPr>
                <p:cNvPr id="71" name="Straight Connector 70">
                  <a:extLst>
                    <a:ext uri="{FF2B5EF4-FFF2-40B4-BE49-F238E27FC236}">
                      <a16:creationId xmlns:a16="http://schemas.microsoft.com/office/drawing/2014/main" id="{AA324067-9A0D-48BF-B623-6C457DDFF588}"/>
                    </a:ext>
                  </a:extLst>
                </p:cNvPr>
                <p:cNvCxnSpPr/>
                <p:nvPr/>
              </p:nvCxnSpPr>
              <p:spPr>
                <a:xfrm>
                  <a:off x="893618" y="4919749"/>
                  <a:ext cx="10800000" cy="0"/>
                </a:xfrm>
                <a:prstGeom prst="line">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B8BD5502-36CF-4F89-96DA-FC4A9025B3B6}"/>
                    </a:ext>
                  </a:extLst>
                </p:cNvPr>
                <p:cNvCxnSpPr>
                  <a:cxnSpLocks/>
                </p:cNvCxnSpPr>
                <p:nvPr/>
              </p:nvCxnSpPr>
              <p:spPr>
                <a:xfrm rot="5400000">
                  <a:off x="-906382" y="4919749"/>
                  <a:ext cx="3600000" cy="0"/>
                </a:xfrm>
                <a:prstGeom prst="line">
                  <a:avLst/>
                </a:prstGeom>
                <a:ln w="2857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58" name="Group 57">
                <a:extLst>
                  <a:ext uri="{FF2B5EF4-FFF2-40B4-BE49-F238E27FC236}">
                    <a16:creationId xmlns:a16="http://schemas.microsoft.com/office/drawing/2014/main" id="{ABB86CA9-B1CD-464F-8504-670013416A0B}"/>
                  </a:ext>
                </a:extLst>
              </p:cNvPr>
              <p:cNvGrpSpPr/>
              <p:nvPr/>
            </p:nvGrpSpPr>
            <p:grpSpPr>
              <a:xfrm>
                <a:off x="900545" y="3301538"/>
                <a:ext cx="10274526" cy="3236422"/>
                <a:chOff x="900545" y="3301538"/>
                <a:chExt cx="10274526" cy="3236422"/>
              </a:xfrm>
            </p:grpSpPr>
            <p:grpSp>
              <p:nvGrpSpPr>
                <p:cNvPr id="59" name="Group 58">
                  <a:extLst>
                    <a:ext uri="{FF2B5EF4-FFF2-40B4-BE49-F238E27FC236}">
                      <a16:creationId xmlns:a16="http://schemas.microsoft.com/office/drawing/2014/main" id="{6D6463C7-B413-4790-939F-938E93D6C92C}"/>
                    </a:ext>
                  </a:extLst>
                </p:cNvPr>
                <p:cNvGrpSpPr/>
                <p:nvPr/>
              </p:nvGrpSpPr>
              <p:grpSpPr>
                <a:xfrm>
                  <a:off x="900545" y="3301538"/>
                  <a:ext cx="2283228" cy="3236422"/>
                  <a:chOff x="2022764" y="3297382"/>
                  <a:chExt cx="2283228" cy="3236422"/>
                </a:xfrm>
              </p:grpSpPr>
              <p:sp>
                <p:nvSpPr>
                  <p:cNvPr id="69" name="Freeform: Shape 68">
                    <a:extLst>
                      <a:ext uri="{FF2B5EF4-FFF2-40B4-BE49-F238E27FC236}">
                        <a16:creationId xmlns:a16="http://schemas.microsoft.com/office/drawing/2014/main" id="{6B52DB5F-C8D3-4A48-98EF-BADE04D92792}"/>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0" name="Freeform: Shape 69">
                    <a:extLst>
                      <a:ext uri="{FF2B5EF4-FFF2-40B4-BE49-F238E27FC236}">
                        <a16:creationId xmlns:a16="http://schemas.microsoft.com/office/drawing/2014/main" id="{492587A7-BD4B-41F4-AB23-BF48CDCA8CA2}"/>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60" name="Group 59">
                  <a:extLst>
                    <a:ext uri="{FF2B5EF4-FFF2-40B4-BE49-F238E27FC236}">
                      <a16:creationId xmlns:a16="http://schemas.microsoft.com/office/drawing/2014/main" id="{B68D535B-65E3-41B5-909C-99C7AFB0608C}"/>
                    </a:ext>
                  </a:extLst>
                </p:cNvPr>
                <p:cNvGrpSpPr/>
                <p:nvPr/>
              </p:nvGrpSpPr>
              <p:grpSpPr>
                <a:xfrm>
                  <a:off x="3183773" y="3301538"/>
                  <a:ext cx="2283228" cy="3236422"/>
                  <a:chOff x="2022764" y="3297382"/>
                  <a:chExt cx="2283228" cy="3236422"/>
                </a:xfrm>
              </p:grpSpPr>
              <p:sp>
                <p:nvSpPr>
                  <p:cNvPr id="67" name="Freeform: Shape 66">
                    <a:extLst>
                      <a:ext uri="{FF2B5EF4-FFF2-40B4-BE49-F238E27FC236}">
                        <a16:creationId xmlns:a16="http://schemas.microsoft.com/office/drawing/2014/main" id="{7FCD8617-ED4C-4C29-B54A-2596DD0DD167}"/>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8" name="Freeform: Shape 67">
                    <a:extLst>
                      <a:ext uri="{FF2B5EF4-FFF2-40B4-BE49-F238E27FC236}">
                        <a16:creationId xmlns:a16="http://schemas.microsoft.com/office/drawing/2014/main" id="{6025FAAE-ED49-4E8A-BBF4-C345F075B13E}"/>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61" name="Group 60">
                  <a:extLst>
                    <a:ext uri="{FF2B5EF4-FFF2-40B4-BE49-F238E27FC236}">
                      <a16:creationId xmlns:a16="http://schemas.microsoft.com/office/drawing/2014/main" id="{DA0C59F0-5DB1-4CD6-BF8D-E66426D9656C}"/>
                    </a:ext>
                  </a:extLst>
                </p:cNvPr>
                <p:cNvGrpSpPr/>
                <p:nvPr/>
              </p:nvGrpSpPr>
              <p:grpSpPr>
                <a:xfrm>
                  <a:off x="5467001" y="3301538"/>
                  <a:ext cx="2283228" cy="3236422"/>
                  <a:chOff x="2022764" y="3297382"/>
                  <a:chExt cx="2283228" cy="3236422"/>
                </a:xfrm>
              </p:grpSpPr>
              <p:sp>
                <p:nvSpPr>
                  <p:cNvPr id="65" name="Freeform: Shape 64">
                    <a:extLst>
                      <a:ext uri="{FF2B5EF4-FFF2-40B4-BE49-F238E27FC236}">
                        <a16:creationId xmlns:a16="http://schemas.microsoft.com/office/drawing/2014/main" id="{92FC725E-AAFB-4CB1-B36E-7003B3062013}"/>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6" name="Freeform: Shape 65">
                    <a:extLst>
                      <a:ext uri="{FF2B5EF4-FFF2-40B4-BE49-F238E27FC236}">
                        <a16:creationId xmlns:a16="http://schemas.microsoft.com/office/drawing/2014/main" id="{34091ED5-BD7A-443F-B6F8-2F435C5E9C6B}"/>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62" name="Freeform: Shape 61">
                  <a:extLst>
                    <a:ext uri="{FF2B5EF4-FFF2-40B4-BE49-F238E27FC236}">
                      <a16:creationId xmlns:a16="http://schemas.microsoft.com/office/drawing/2014/main" id="{22D1314B-FF73-43E0-B273-CF99FDE19CB5}"/>
                    </a:ext>
                  </a:extLst>
                </p:cNvPr>
                <p:cNvSpPr/>
                <p:nvPr/>
              </p:nvSpPr>
              <p:spPr>
                <a:xfrm>
                  <a:off x="7750229"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3" name="Freeform: Shape 62">
                  <a:extLst>
                    <a:ext uri="{FF2B5EF4-FFF2-40B4-BE49-F238E27FC236}">
                      <a16:creationId xmlns:a16="http://schemas.microsoft.com/office/drawing/2014/main" id="{8C8F0A25-7118-491D-8B4B-F4129989BEBE}"/>
                    </a:ext>
                  </a:extLst>
                </p:cNvPr>
                <p:cNvSpPr/>
                <p:nvPr/>
              </p:nvSpPr>
              <p:spPr>
                <a:xfrm flipV="1">
                  <a:off x="8891843" y="4919749"/>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4" name="Freeform: Shape 63">
                  <a:extLst>
                    <a:ext uri="{FF2B5EF4-FFF2-40B4-BE49-F238E27FC236}">
                      <a16:creationId xmlns:a16="http://schemas.microsoft.com/office/drawing/2014/main" id="{69B4A955-4067-44C1-8B95-C4905C703336}"/>
                    </a:ext>
                  </a:extLst>
                </p:cNvPr>
                <p:cNvSpPr/>
                <p:nvPr/>
              </p:nvSpPr>
              <p:spPr>
                <a:xfrm>
                  <a:off x="10033457"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sp>
          <p:nvSpPr>
            <p:cNvPr id="104" name="TextBox 103">
              <a:extLst>
                <a:ext uri="{FF2B5EF4-FFF2-40B4-BE49-F238E27FC236}">
                  <a16:creationId xmlns:a16="http://schemas.microsoft.com/office/drawing/2014/main" id="{572B59D3-B483-4360-9C01-2694569522E0}"/>
                </a:ext>
              </a:extLst>
            </p:cNvPr>
            <p:cNvSpPr txBox="1"/>
            <p:nvPr/>
          </p:nvSpPr>
          <p:spPr>
            <a:xfrm>
              <a:off x="2081783" y="6416477"/>
              <a:ext cx="1593993" cy="369332"/>
            </a:xfrm>
            <a:prstGeom prst="rect">
              <a:avLst/>
            </a:prstGeom>
            <a:noFill/>
          </p:spPr>
          <p:txBody>
            <a:bodyPr wrap="square" rtlCol="0">
              <a:spAutoFit/>
            </a:bodyPr>
            <a:lstStyle/>
            <a:p>
              <a:r>
                <a:rPr lang="en-US" dirty="0"/>
                <a:t>Louder</a:t>
              </a:r>
              <a:endParaRPr lang="en-AU" dirty="0"/>
            </a:p>
          </p:txBody>
        </p:sp>
      </p:grpSp>
      <p:grpSp>
        <p:nvGrpSpPr>
          <p:cNvPr id="110" name="Group 109">
            <a:extLst>
              <a:ext uri="{FF2B5EF4-FFF2-40B4-BE49-F238E27FC236}">
                <a16:creationId xmlns:a16="http://schemas.microsoft.com/office/drawing/2014/main" id="{DC90ACF4-CA1D-4E9C-9242-FF4F1976E717}"/>
              </a:ext>
            </a:extLst>
          </p:cNvPr>
          <p:cNvGrpSpPr/>
          <p:nvPr/>
        </p:nvGrpSpPr>
        <p:grpSpPr>
          <a:xfrm>
            <a:off x="1228744" y="3085761"/>
            <a:ext cx="2835021" cy="1444709"/>
            <a:chOff x="1228744" y="3085761"/>
            <a:chExt cx="2835021" cy="1444709"/>
          </a:xfrm>
        </p:grpSpPr>
        <p:grpSp>
          <p:nvGrpSpPr>
            <p:cNvPr id="74" name="Group 73">
              <a:extLst>
                <a:ext uri="{FF2B5EF4-FFF2-40B4-BE49-F238E27FC236}">
                  <a16:creationId xmlns:a16="http://schemas.microsoft.com/office/drawing/2014/main" id="{B2688908-F34D-4193-B451-0EC7E21ECA67}"/>
                </a:ext>
              </a:extLst>
            </p:cNvPr>
            <p:cNvGrpSpPr/>
            <p:nvPr/>
          </p:nvGrpSpPr>
          <p:grpSpPr>
            <a:xfrm>
              <a:off x="1228744" y="3085761"/>
              <a:ext cx="2835021" cy="1385837"/>
              <a:chOff x="893618" y="3119749"/>
              <a:chExt cx="10800000" cy="3600000"/>
            </a:xfrm>
          </p:grpSpPr>
          <p:cxnSp>
            <p:nvCxnSpPr>
              <p:cNvPr id="88" name="Straight Connector 87">
                <a:extLst>
                  <a:ext uri="{FF2B5EF4-FFF2-40B4-BE49-F238E27FC236}">
                    <a16:creationId xmlns:a16="http://schemas.microsoft.com/office/drawing/2014/main" id="{E3161AD5-0537-4FBC-9DF6-D70631982B20}"/>
                  </a:ext>
                </a:extLst>
              </p:cNvPr>
              <p:cNvCxnSpPr/>
              <p:nvPr/>
            </p:nvCxnSpPr>
            <p:spPr>
              <a:xfrm>
                <a:off x="893618" y="4919749"/>
                <a:ext cx="10800000" cy="0"/>
              </a:xfrm>
              <a:prstGeom prst="line">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1E11B052-E468-48A6-8DF4-E29A048EC4EC}"/>
                  </a:ext>
                </a:extLst>
              </p:cNvPr>
              <p:cNvCxnSpPr>
                <a:cxnSpLocks/>
              </p:cNvCxnSpPr>
              <p:nvPr/>
            </p:nvCxnSpPr>
            <p:spPr>
              <a:xfrm rot="5400000">
                <a:off x="-906382" y="4919749"/>
                <a:ext cx="3600000" cy="0"/>
              </a:xfrm>
              <a:prstGeom prst="line">
                <a:avLst/>
              </a:prstGeom>
              <a:ln w="2857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75" name="Group 74">
              <a:extLst>
                <a:ext uri="{FF2B5EF4-FFF2-40B4-BE49-F238E27FC236}">
                  <a16:creationId xmlns:a16="http://schemas.microsoft.com/office/drawing/2014/main" id="{F488259F-8307-434F-9976-0C90166420BE}"/>
                </a:ext>
              </a:extLst>
            </p:cNvPr>
            <p:cNvGrpSpPr/>
            <p:nvPr/>
          </p:nvGrpSpPr>
          <p:grpSpPr>
            <a:xfrm>
              <a:off x="1230562" y="3558794"/>
              <a:ext cx="2697083" cy="439772"/>
              <a:chOff x="900545" y="3301538"/>
              <a:chExt cx="10274526" cy="3236422"/>
            </a:xfrm>
          </p:grpSpPr>
          <p:grpSp>
            <p:nvGrpSpPr>
              <p:cNvPr id="76" name="Group 75">
                <a:extLst>
                  <a:ext uri="{FF2B5EF4-FFF2-40B4-BE49-F238E27FC236}">
                    <a16:creationId xmlns:a16="http://schemas.microsoft.com/office/drawing/2014/main" id="{612273E5-8266-454E-B06E-E69434A2FAEE}"/>
                  </a:ext>
                </a:extLst>
              </p:cNvPr>
              <p:cNvGrpSpPr/>
              <p:nvPr/>
            </p:nvGrpSpPr>
            <p:grpSpPr>
              <a:xfrm>
                <a:off x="900545" y="3301538"/>
                <a:ext cx="2283228" cy="3236422"/>
                <a:chOff x="2022764" y="3297382"/>
                <a:chExt cx="2283228" cy="3236422"/>
              </a:xfrm>
            </p:grpSpPr>
            <p:sp>
              <p:nvSpPr>
                <p:cNvPr id="86" name="Freeform: Shape 85">
                  <a:extLst>
                    <a:ext uri="{FF2B5EF4-FFF2-40B4-BE49-F238E27FC236}">
                      <a16:creationId xmlns:a16="http://schemas.microsoft.com/office/drawing/2014/main" id="{05D0E1CF-419E-4897-B850-EF1063A3E8E5}"/>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7" name="Freeform: Shape 86">
                  <a:extLst>
                    <a:ext uri="{FF2B5EF4-FFF2-40B4-BE49-F238E27FC236}">
                      <a16:creationId xmlns:a16="http://schemas.microsoft.com/office/drawing/2014/main" id="{E20BFC0B-23A5-4FB6-B000-EC6218695879}"/>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77" name="Group 76">
                <a:extLst>
                  <a:ext uri="{FF2B5EF4-FFF2-40B4-BE49-F238E27FC236}">
                    <a16:creationId xmlns:a16="http://schemas.microsoft.com/office/drawing/2014/main" id="{BC1E8DE8-3984-43EC-89AB-6FED5BA17BF9}"/>
                  </a:ext>
                </a:extLst>
              </p:cNvPr>
              <p:cNvGrpSpPr/>
              <p:nvPr/>
            </p:nvGrpSpPr>
            <p:grpSpPr>
              <a:xfrm>
                <a:off x="3183773" y="3301538"/>
                <a:ext cx="2283228" cy="3236422"/>
                <a:chOff x="2022764" y="3297382"/>
                <a:chExt cx="2283228" cy="3236422"/>
              </a:xfrm>
            </p:grpSpPr>
            <p:sp>
              <p:nvSpPr>
                <p:cNvPr id="84" name="Freeform: Shape 83">
                  <a:extLst>
                    <a:ext uri="{FF2B5EF4-FFF2-40B4-BE49-F238E27FC236}">
                      <a16:creationId xmlns:a16="http://schemas.microsoft.com/office/drawing/2014/main" id="{1287943E-C4FC-4439-A252-224308AA5A83}"/>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5" name="Freeform: Shape 84">
                  <a:extLst>
                    <a:ext uri="{FF2B5EF4-FFF2-40B4-BE49-F238E27FC236}">
                      <a16:creationId xmlns:a16="http://schemas.microsoft.com/office/drawing/2014/main" id="{5B19A8CF-0222-4EB0-AADD-474D163C8352}"/>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78" name="Group 77">
                <a:extLst>
                  <a:ext uri="{FF2B5EF4-FFF2-40B4-BE49-F238E27FC236}">
                    <a16:creationId xmlns:a16="http://schemas.microsoft.com/office/drawing/2014/main" id="{ACBA2472-19BE-4626-B815-3B2AFADC405F}"/>
                  </a:ext>
                </a:extLst>
              </p:cNvPr>
              <p:cNvGrpSpPr/>
              <p:nvPr/>
            </p:nvGrpSpPr>
            <p:grpSpPr>
              <a:xfrm>
                <a:off x="5467001" y="3301538"/>
                <a:ext cx="2283228" cy="3236422"/>
                <a:chOff x="2022764" y="3297382"/>
                <a:chExt cx="2283228" cy="3236422"/>
              </a:xfrm>
            </p:grpSpPr>
            <p:sp>
              <p:nvSpPr>
                <p:cNvPr id="82" name="Freeform: Shape 81">
                  <a:extLst>
                    <a:ext uri="{FF2B5EF4-FFF2-40B4-BE49-F238E27FC236}">
                      <a16:creationId xmlns:a16="http://schemas.microsoft.com/office/drawing/2014/main" id="{64373924-F928-434E-B534-A9F857AF5000}"/>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Freeform: Shape 82">
                  <a:extLst>
                    <a:ext uri="{FF2B5EF4-FFF2-40B4-BE49-F238E27FC236}">
                      <a16:creationId xmlns:a16="http://schemas.microsoft.com/office/drawing/2014/main" id="{4EB2C4F0-DA2C-4DC7-A62A-AC8CA54432BD}"/>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79" name="Freeform: Shape 78">
                <a:extLst>
                  <a:ext uri="{FF2B5EF4-FFF2-40B4-BE49-F238E27FC236}">
                    <a16:creationId xmlns:a16="http://schemas.microsoft.com/office/drawing/2014/main" id="{4201D69A-637E-49DC-A9AE-F5A0F4DBFB56}"/>
                  </a:ext>
                </a:extLst>
              </p:cNvPr>
              <p:cNvSpPr/>
              <p:nvPr/>
            </p:nvSpPr>
            <p:spPr>
              <a:xfrm>
                <a:off x="7750229"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0" name="Freeform: Shape 79">
                <a:extLst>
                  <a:ext uri="{FF2B5EF4-FFF2-40B4-BE49-F238E27FC236}">
                    <a16:creationId xmlns:a16="http://schemas.microsoft.com/office/drawing/2014/main" id="{F5A1D5A4-7CCB-4D06-96CC-50A459909EC2}"/>
                  </a:ext>
                </a:extLst>
              </p:cNvPr>
              <p:cNvSpPr/>
              <p:nvPr/>
            </p:nvSpPr>
            <p:spPr>
              <a:xfrm flipV="1">
                <a:off x="8891843" y="4919749"/>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1" name="Freeform: Shape 80">
                <a:extLst>
                  <a:ext uri="{FF2B5EF4-FFF2-40B4-BE49-F238E27FC236}">
                    <a16:creationId xmlns:a16="http://schemas.microsoft.com/office/drawing/2014/main" id="{6C226BF7-839B-4D84-8699-DEB2CA8C0F4F}"/>
                  </a:ext>
                </a:extLst>
              </p:cNvPr>
              <p:cNvSpPr/>
              <p:nvPr/>
            </p:nvSpPr>
            <p:spPr>
              <a:xfrm>
                <a:off x="10033457"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05" name="TextBox 104">
              <a:extLst>
                <a:ext uri="{FF2B5EF4-FFF2-40B4-BE49-F238E27FC236}">
                  <a16:creationId xmlns:a16="http://schemas.microsoft.com/office/drawing/2014/main" id="{4AD054BB-F585-4272-84F7-864A5E345E1F}"/>
                </a:ext>
              </a:extLst>
            </p:cNvPr>
            <p:cNvSpPr txBox="1"/>
            <p:nvPr/>
          </p:nvSpPr>
          <p:spPr>
            <a:xfrm>
              <a:off x="2086121" y="4161138"/>
              <a:ext cx="1593993" cy="369332"/>
            </a:xfrm>
            <a:prstGeom prst="rect">
              <a:avLst/>
            </a:prstGeom>
            <a:noFill/>
          </p:spPr>
          <p:txBody>
            <a:bodyPr wrap="square" rtlCol="0">
              <a:spAutoFit/>
            </a:bodyPr>
            <a:lstStyle/>
            <a:p>
              <a:r>
                <a:rPr lang="en-US" dirty="0"/>
                <a:t>Quieter</a:t>
              </a:r>
              <a:endParaRPr lang="en-AU" dirty="0"/>
            </a:p>
          </p:txBody>
        </p:sp>
      </p:grpSp>
      <p:grpSp>
        <p:nvGrpSpPr>
          <p:cNvPr id="22" name="Group 21">
            <a:extLst>
              <a:ext uri="{FF2B5EF4-FFF2-40B4-BE49-F238E27FC236}">
                <a16:creationId xmlns:a16="http://schemas.microsoft.com/office/drawing/2014/main" id="{FC0EE15E-DA90-4834-979F-8C477C9AAA13}"/>
              </a:ext>
            </a:extLst>
          </p:cNvPr>
          <p:cNvGrpSpPr/>
          <p:nvPr/>
        </p:nvGrpSpPr>
        <p:grpSpPr>
          <a:xfrm>
            <a:off x="8507250" y="2855776"/>
            <a:ext cx="2835021" cy="1720178"/>
            <a:chOff x="8507250" y="2855776"/>
            <a:chExt cx="2835021" cy="1720178"/>
          </a:xfrm>
        </p:grpSpPr>
        <p:grpSp>
          <p:nvGrpSpPr>
            <p:cNvPr id="40" name="Group 39">
              <a:extLst>
                <a:ext uri="{FF2B5EF4-FFF2-40B4-BE49-F238E27FC236}">
                  <a16:creationId xmlns:a16="http://schemas.microsoft.com/office/drawing/2014/main" id="{356484C7-6D39-4B61-B11D-4230BA897AE9}"/>
                </a:ext>
              </a:extLst>
            </p:cNvPr>
            <p:cNvGrpSpPr/>
            <p:nvPr/>
          </p:nvGrpSpPr>
          <p:grpSpPr>
            <a:xfrm>
              <a:off x="8507250" y="2855776"/>
              <a:ext cx="2835021" cy="1385837"/>
              <a:chOff x="893618" y="3119749"/>
              <a:chExt cx="10800000" cy="3600000"/>
            </a:xfrm>
          </p:grpSpPr>
          <p:cxnSp>
            <p:nvCxnSpPr>
              <p:cNvPr id="54" name="Straight Connector 53">
                <a:extLst>
                  <a:ext uri="{FF2B5EF4-FFF2-40B4-BE49-F238E27FC236}">
                    <a16:creationId xmlns:a16="http://schemas.microsoft.com/office/drawing/2014/main" id="{4E6F86A1-7AE5-4945-B884-8042C0EDFD65}"/>
                  </a:ext>
                </a:extLst>
              </p:cNvPr>
              <p:cNvCxnSpPr/>
              <p:nvPr/>
            </p:nvCxnSpPr>
            <p:spPr>
              <a:xfrm>
                <a:off x="893618" y="4919749"/>
                <a:ext cx="10800000" cy="0"/>
              </a:xfrm>
              <a:prstGeom prst="line">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10EB7E2-39C2-4D4B-BA98-6CD94B25ABE7}"/>
                  </a:ext>
                </a:extLst>
              </p:cNvPr>
              <p:cNvCxnSpPr>
                <a:cxnSpLocks/>
              </p:cNvCxnSpPr>
              <p:nvPr/>
            </p:nvCxnSpPr>
            <p:spPr>
              <a:xfrm rot="5400000">
                <a:off x="-906382" y="4919749"/>
                <a:ext cx="3600000" cy="0"/>
              </a:xfrm>
              <a:prstGeom prst="line">
                <a:avLst/>
              </a:prstGeom>
              <a:ln w="2857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D352441F-BAFB-4CF0-B2B2-3949BCCFDCF6}"/>
                </a:ext>
              </a:extLst>
            </p:cNvPr>
            <p:cNvGrpSpPr/>
            <p:nvPr/>
          </p:nvGrpSpPr>
          <p:grpSpPr>
            <a:xfrm>
              <a:off x="8531013" y="3109681"/>
              <a:ext cx="896362" cy="869740"/>
              <a:chOff x="2022764" y="3297382"/>
              <a:chExt cx="2283228" cy="3236422"/>
            </a:xfrm>
          </p:grpSpPr>
          <p:sp>
            <p:nvSpPr>
              <p:cNvPr id="52" name="Freeform: Shape 51">
                <a:extLst>
                  <a:ext uri="{FF2B5EF4-FFF2-40B4-BE49-F238E27FC236}">
                    <a16:creationId xmlns:a16="http://schemas.microsoft.com/office/drawing/2014/main" id="{3EA8C794-5FBD-4D45-AEE3-08E03CDD314D}"/>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3" name="Freeform: Shape 52">
                <a:extLst>
                  <a:ext uri="{FF2B5EF4-FFF2-40B4-BE49-F238E27FC236}">
                    <a16:creationId xmlns:a16="http://schemas.microsoft.com/office/drawing/2014/main" id="{FA3EAFA9-9E29-4B41-85BB-0BE13C81DBCE}"/>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43" name="Group 42">
              <a:extLst>
                <a:ext uri="{FF2B5EF4-FFF2-40B4-BE49-F238E27FC236}">
                  <a16:creationId xmlns:a16="http://schemas.microsoft.com/office/drawing/2014/main" id="{FA5E458B-9036-4FCC-8E76-3ED2DACDB45A}"/>
                </a:ext>
              </a:extLst>
            </p:cNvPr>
            <p:cNvGrpSpPr/>
            <p:nvPr/>
          </p:nvGrpSpPr>
          <p:grpSpPr>
            <a:xfrm>
              <a:off x="9427375" y="3109681"/>
              <a:ext cx="896362" cy="869740"/>
              <a:chOff x="2022764" y="3297382"/>
              <a:chExt cx="2283228" cy="3236422"/>
            </a:xfrm>
          </p:grpSpPr>
          <p:sp>
            <p:nvSpPr>
              <p:cNvPr id="50" name="Freeform: Shape 49">
                <a:extLst>
                  <a:ext uri="{FF2B5EF4-FFF2-40B4-BE49-F238E27FC236}">
                    <a16:creationId xmlns:a16="http://schemas.microsoft.com/office/drawing/2014/main" id="{EB19842F-D372-4333-8B2D-48675992A8A2}"/>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1" name="Freeform: Shape 50">
                <a:extLst>
                  <a:ext uri="{FF2B5EF4-FFF2-40B4-BE49-F238E27FC236}">
                    <a16:creationId xmlns:a16="http://schemas.microsoft.com/office/drawing/2014/main" id="{5337D2E5-3785-4CF2-9E3B-957B238493FA}"/>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44" name="Group 43">
              <a:extLst>
                <a:ext uri="{FF2B5EF4-FFF2-40B4-BE49-F238E27FC236}">
                  <a16:creationId xmlns:a16="http://schemas.microsoft.com/office/drawing/2014/main" id="{6DE984A5-A0FA-4121-9D08-AFCF1EF27914}"/>
                </a:ext>
              </a:extLst>
            </p:cNvPr>
            <p:cNvGrpSpPr/>
            <p:nvPr/>
          </p:nvGrpSpPr>
          <p:grpSpPr>
            <a:xfrm>
              <a:off x="10323737" y="3109681"/>
              <a:ext cx="896362" cy="869740"/>
              <a:chOff x="2022764" y="3297382"/>
              <a:chExt cx="2283228" cy="3236422"/>
            </a:xfrm>
          </p:grpSpPr>
          <p:sp>
            <p:nvSpPr>
              <p:cNvPr id="48" name="Freeform: Shape 47">
                <a:extLst>
                  <a:ext uri="{FF2B5EF4-FFF2-40B4-BE49-F238E27FC236}">
                    <a16:creationId xmlns:a16="http://schemas.microsoft.com/office/drawing/2014/main" id="{AB817D3D-616D-4F67-BCDC-AB8FFC4BDB76}"/>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9" name="Freeform: Shape 48">
                <a:extLst>
                  <a:ext uri="{FF2B5EF4-FFF2-40B4-BE49-F238E27FC236}">
                    <a16:creationId xmlns:a16="http://schemas.microsoft.com/office/drawing/2014/main" id="{F4FAC562-BB2A-4C19-8B38-D36186065D71}"/>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06" name="TextBox 105">
              <a:extLst>
                <a:ext uri="{FF2B5EF4-FFF2-40B4-BE49-F238E27FC236}">
                  <a16:creationId xmlns:a16="http://schemas.microsoft.com/office/drawing/2014/main" id="{581F5364-263C-4905-B2A0-CA63DF1B2991}"/>
                </a:ext>
              </a:extLst>
            </p:cNvPr>
            <p:cNvSpPr txBox="1"/>
            <p:nvPr/>
          </p:nvSpPr>
          <p:spPr>
            <a:xfrm>
              <a:off x="9364626" y="4206622"/>
              <a:ext cx="1593993" cy="369332"/>
            </a:xfrm>
            <a:prstGeom prst="rect">
              <a:avLst/>
            </a:prstGeom>
            <a:noFill/>
          </p:spPr>
          <p:txBody>
            <a:bodyPr wrap="square" rtlCol="0">
              <a:spAutoFit/>
            </a:bodyPr>
            <a:lstStyle/>
            <a:p>
              <a:r>
                <a:rPr lang="en-US" dirty="0"/>
                <a:t>Lower pitch</a:t>
              </a:r>
              <a:endParaRPr lang="en-AU" dirty="0"/>
            </a:p>
          </p:txBody>
        </p:sp>
      </p:grpSp>
      <p:grpSp>
        <p:nvGrpSpPr>
          <p:cNvPr id="5" name="Group 4">
            <a:extLst>
              <a:ext uri="{FF2B5EF4-FFF2-40B4-BE49-F238E27FC236}">
                <a16:creationId xmlns:a16="http://schemas.microsoft.com/office/drawing/2014/main" id="{CBF7D41A-DED6-4512-AAB0-A6A9B89F5B65}"/>
              </a:ext>
            </a:extLst>
          </p:cNvPr>
          <p:cNvGrpSpPr/>
          <p:nvPr/>
        </p:nvGrpSpPr>
        <p:grpSpPr>
          <a:xfrm>
            <a:off x="8507250" y="4832848"/>
            <a:ext cx="2835021" cy="1707662"/>
            <a:chOff x="8507250" y="4832848"/>
            <a:chExt cx="2835021" cy="1707662"/>
          </a:xfrm>
        </p:grpSpPr>
        <p:grpSp>
          <p:nvGrpSpPr>
            <p:cNvPr id="6" name="Group 5">
              <a:extLst>
                <a:ext uri="{FF2B5EF4-FFF2-40B4-BE49-F238E27FC236}">
                  <a16:creationId xmlns:a16="http://schemas.microsoft.com/office/drawing/2014/main" id="{89BE7D63-D2B4-422D-A847-A2E5AD02C51D}"/>
                </a:ext>
              </a:extLst>
            </p:cNvPr>
            <p:cNvGrpSpPr/>
            <p:nvPr/>
          </p:nvGrpSpPr>
          <p:grpSpPr>
            <a:xfrm>
              <a:off x="8507250" y="4832848"/>
              <a:ext cx="2835021" cy="1385837"/>
              <a:chOff x="893618" y="3119749"/>
              <a:chExt cx="10800000" cy="3600000"/>
            </a:xfrm>
          </p:grpSpPr>
          <p:cxnSp>
            <p:nvCxnSpPr>
              <p:cNvPr id="20" name="Straight Connector 19">
                <a:extLst>
                  <a:ext uri="{FF2B5EF4-FFF2-40B4-BE49-F238E27FC236}">
                    <a16:creationId xmlns:a16="http://schemas.microsoft.com/office/drawing/2014/main" id="{86740AE4-F5E2-4179-8E9A-BEF258FE2F68}"/>
                  </a:ext>
                </a:extLst>
              </p:cNvPr>
              <p:cNvCxnSpPr/>
              <p:nvPr/>
            </p:nvCxnSpPr>
            <p:spPr>
              <a:xfrm>
                <a:off x="893618" y="4919749"/>
                <a:ext cx="10800000" cy="0"/>
              </a:xfrm>
              <a:prstGeom prst="line">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9FBB571-B0C1-47F0-9FE1-22FC1EB2A89D}"/>
                  </a:ext>
                </a:extLst>
              </p:cNvPr>
              <p:cNvCxnSpPr>
                <a:cxnSpLocks/>
              </p:cNvCxnSpPr>
              <p:nvPr/>
            </p:nvCxnSpPr>
            <p:spPr>
              <a:xfrm rot="5400000">
                <a:off x="-906382" y="4919749"/>
                <a:ext cx="3600000" cy="0"/>
              </a:xfrm>
              <a:prstGeom prst="line">
                <a:avLst/>
              </a:prstGeom>
              <a:ln w="2857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DFCCAE57-C4F1-4CAE-9A01-AB04B4B8C5E5}"/>
                </a:ext>
              </a:extLst>
            </p:cNvPr>
            <p:cNvGrpSpPr/>
            <p:nvPr/>
          </p:nvGrpSpPr>
          <p:grpSpPr>
            <a:xfrm>
              <a:off x="8531013" y="5102373"/>
              <a:ext cx="1417346" cy="838819"/>
              <a:chOff x="900545" y="3301538"/>
              <a:chExt cx="10274526" cy="3236422"/>
            </a:xfrm>
          </p:grpSpPr>
          <p:grpSp>
            <p:nvGrpSpPr>
              <p:cNvPr id="8" name="Group 7">
                <a:extLst>
                  <a:ext uri="{FF2B5EF4-FFF2-40B4-BE49-F238E27FC236}">
                    <a16:creationId xmlns:a16="http://schemas.microsoft.com/office/drawing/2014/main" id="{63389799-087F-470A-8C08-7D3EA37DB645}"/>
                  </a:ext>
                </a:extLst>
              </p:cNvPr>
              <p:cNvGrpSpPr/>
              <p:nvPr/>
            </p:nvGrpSpPr>
            <p:grpSpPr>
              <a:xfrm>
                <a:off x="900545" y="3301538"/>
                <a:ext cx="2283228" cy="3236422"/>
                <a:chOff x="2022764" y="3297382"/>
                <a:chExt cx="2283228" cy="3236422"/>
              </a:xfrm>
            </p:grpSpPr>
            <p:sp>
              <p:nvSpPr>
                <p:cNvPr id="18" name="Freeform: Shape 17">
                  <a:extLst>
                    <a:ext uri="{FF2B5EF4-FFF2-40B4-BE49-F238E27FC236}">
                      <a16:creationId xmlns:a16="http://schemas.microsoft.com/office/drawing/2014/main" id="{D2497929-6936-42D2-B0DC-7CBA96634E02}"/>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Freeform: Shape 18">
                  <a:extLst>
                    <a:ext uri="{FF2B5EF4-FFF2-40B4-BE49-F238E27FC236}">
                      <a16:creationId xmlns:a16="http://schemas.microsoft.com/office/drawing/2014/main" id="{4DE9D3A5-5C26-41CD-9827-BF89344C8AC1}"/>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 name="Group 8">
                <a:extLst>
                  <a:ext uri="{FF2B5EF4-FFF2-40B4-BE49-F238E27FC236}">
                    <a16:creationId xmlns:a16="http://schemas.microsoft.com/office/drawing/2014/main" id="{32C87866-CFB2-4BD2-B6C0-B64CB5981EFC}"/>
                  </a:ext>
                </a:extLst>
              </p:cNvPr>
              <p:cNvGrpSpPr/>
              <p:nvPr/>
            </p:nvGrpSpPr>
            <p:grpSpPr>
              <a:xfrm>
                <a:off x="3183773" y="3301538"/>
                <a:ext cx="2283228" cy="3236422"/>
                <a:chOff x="2022764" y="3297382"/>
                <a:chExt cx="2283228" cy="3236422"/>
              </a:xfrm>
            </p:grpSpPr>
            <p:sp>
              <p:nvSpPr>
                <p:cNvPr id="16" name="Freeform: Shape 15">
                  <a:extLst>
                    <a:ext uri="{FF2B5EF4-FFF2-40B4-BE49-F238E27FC236}">
                      <a16:creationId xmlns:a16="http://schemas.microsoft.com/office/drawing/2014/main" id="{AC6E12E3-5B81-43FD-9680-245325798F21}"/>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Freeform: Shape 16">
                  <a:extLst>
                    <a:ext uri="{FF2B5EF4-FFF2-40B4-BE49-F238E27FC236}">
                      <a16:creationId xmlns:a16="http://schemas.microsoft.com/office/drawing/2014/main" id="{FF572CB4-F4FD-4D00-B1F6-171F0533D184}"/>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0" name="Group 9">
                <a:extLst>
                  <a:ext uri="{FF2B5EF4-FFF2-40B4-BE49-F238E27FC236}">
                    <a16:creationId xmlns:a16="http://schemas.microsoft.com/office/drawing/2014/main" id="{DEA0C36E-7CD3-4398-AE54-03129A2A9E75}"/>
                  </a:ext>
                </a:extLst>
              </p:cNvPr>
              <p:cNvGrpSpPr/>
              <p:nvPr/>
            </p:nvGrpSpPr>
            <p:grpSpPr>
              <a:xfrm>
                <a:off x="5467001" y="3301538"/>
                <a:ext cx="2283228" cy="3236422"/>
                <a:chOff x="2022764" y="3297382"/>
                <a:chExt cx="2283228" cy="3236422"/>
              </a:xfrm>
            </p:grpSpPr>
            <p:sp>
              <p:nvSpPr>
                <p:cNvPr id="14" name="Freeform: Shape 13">
                  <a:extLst>
                    <a:ext uri="{FF2B5EF4-FFF2-40B4-BE49-F238E27FC236}">
                      <a16:creationId xmlns:a16="http://schemas.microsoft.com/office/drawing/2014/main" id="{330680E9-4377-49B7-96A7-3EB8285B5755}"/>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Freeform: Shape 14">
                  <a:extLst>
                    <a:ext uri="{FF2B5EF4-FFF2-40B4-BE49-F238E27FC236}">
                      <a16:creationId xmlns:a16="http://schemas.microsoft.com/office/drawing/2014/main" id="{73739CF1-7575-4ED9-A724-F17A1B710B5B}"/>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1" name="Freeform: Shape 10">
                <a:extLst>
                  <a:ext uri="{FF2B5EF4-FFF2-40B4-BE49-F238E27FC236}">
                    <a16:creationId xmlns:a16="http://schemas.microsoft.com/office/drawing/2014/main" id="{5557718B-CA79-4CF1-871E-C8C8A47FA15B}"/>
                  </a:ext>
                </a:extLst>
              </p:cNvPr>
              <p:cNvSpPr/>
              <p:nvPr/>
            </p:nvSpPr>
            <p:spPr>
              <a:xfrm>
                <a:off x="7750229"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Freeform: Shape 11">
                <a:extLst>
                  <a:ext uri="{FF2B5EF4-FFF2-40B4-BE49-F238E27FC236}">
                    <a16:creationId xmlns:a16="http://schemas.microsoft.com/office/drawing/2014/main" id="{D38542EA-FF1C-4400-9B4F-469A926662D1}"/>
                  </a:ext>
                </a:extLst>
              </p:cNvPr>
              <p:cNvSpPr/>
              <p:nvPr/>
            </p:nvSpPr>
            <p:spPr>
              <a:xfrm flipV="1">
                <a:off x="8891843" y="4919749"/>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Freeform: Shape 12">
                <a:extLst>
                  <a:ext uri="{FF2B5EF4-FFF2-40B4-BE49-F238E27FC236}">
                    <a16:creationId xmlns:a16="http://schemas.microsoft.com/office/drawing/2014/main" id="{D735D1F3-9EB0-4167-B265-82EFAC86C73D}"/>
                  </a:ext>
                </a:extLst>
              </p:cNvPr>
              <p:cNvSpPr/>
              <p:nvPr/>
            </p:nvSpPr>
            <p:spPr>
              <a:xfrm>
                <a:off x="10033457"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0" name="Group 89">
              <a:extLst>
                <a:ext uri="{FF2B5EF4-FFF2-40B4-BE49-F238E27FC236}">
                  <a16:creationId xmlns:a16="http://schemas.microsoft.com/office/drawing/2014/main" id="{0FF3F344-BBCA-487B-9E1E-33C56B973979}"/>
                </a:ext>
              </a:extLst>
            </p:cNvPr>
            <p:cNvGrpSpPr/>
            <p:nvPr/>
          </p:nvGrpSpPr>
          <p:grpSpPr>
            <a:xfrm>
              <a:off x="9790295" y="5102373"/>
              <a:ext cx="1417346" cy="838819"/>
              <a:chOff x="900545" y="3301538"/>
              <a:chExt cx="10274526" cy="3236422"/>
            </a:xfrm>
          </p:grpSpPr>
          <p:grpSp>
            <p:nvGrpSpPr>
              <p:cNvPr id="91" name="Group 90">
                <a:extLst>
                  <a:ext uri="{FF2B5EF4-FFF2-40B4-BE49-F238E27FC236}">
                    <a16:creationId xmlns:a16="http://schemas.microsoft.com/office/drawing/2014/main" id="{431D0FDF-7486-40D5-852B-92B6511AB2AE}"/>
                  </a:ext>
                </a:extLst>
              </p:cNvPr>
              <p:cNvGrpSpPr/>
              <p:nvPr/>
            </p:nvGrpSpPr>
            <p:grpSpPr>
              <a:xfrm>
                <a:off x="900545" y="3301538"/>
                <a:ext cx="2283228" cy="3236422"/>
                <a:chOff x="2022764" y="3297382"/>
                <a:chExt cx="2283228" cy="3236422"/>
              </a:xfrm>
            </p:grpSpPr>
            <p:sp>
              <p:nvSpPr>
                <p:cNvPr id="101" name="Freeform: Shape 100">
                  <a:extLst>
                    <a:ext uri="{FF2B5EF4-FFF2-40B4-BE49-F238E27FC236}">
                      <a16:creationId xmlns:a16="http://schemas.microsoft.com/office/drawing/2014/main" id="{F2375AA1-C4D8-4AA7-A7A5-BD4CB3520B6C}"/>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2" name="Freeform: Shape 101">
                  <a:extLst>
                    <a:ext uri="{FF2B5EF4-FFF2-40B4-BE49-F238E27FC236}">
                      <a16:creationId xmlns:a16="http://schemas.microsoft.com/office/drawing/2014/main" id="{9DF58727-5E11-41BD-8540-DABF1CEAA07C}"/>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2" name="Group 91">
                <a:extLst>
                  <a:ext uri="{FF2B5EF4-FFF2-40B4-BE49-F238E27FC236}">
                    <a16:creationId xmlns:a16="http://schemas.microsoft.com/office/drawing/2014/main" id="{8D3F595C-5653-42EC-8ED9-CDEA5C9909C8}"/>
                  </a:ext>
                </a:extLst>
              </p:cNvPr>
              <p:cNvGrpSpPr/>
              <p:nvPr/>
            </p:nvGrpSpPr>
            <p:grpSpPr>
              <a:xfrm>
                <a:off x="3183773" y="3301538"/>
                <a:ext cx="2283228" cy="3236422"/>
                <a:chOff x="2022764" y="3297382"/>
                <a:chExt cx="2283228" cy="3236422"/>
              </a:xfrm>
            </p:grpSpPr>
            <p:sp>
              <p:nvSpPr>
                <p:cNvPr id="99" name="Freeform: Shape 98">
                  <a:extLst>
                    <a:ext uri="{FF2B5EF4-FFF2-40B4-BE49-F238E27FC236}">
                      <a16:creationId xmlns:a16="http://schemas.microsoft.com/office/drawing/2014/main" id="{AD32FD06-FFE2-4CD4-8AF6-2C869A52AB87}"/>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0" name="Freeform: Shape 99">
                  <a:extLst>
                    <a:ext uri="{FF2B5EF4-FFF2-40B4-BE49-F238E27FC236}">
                      <a16:creationId xmlns:a16="http://schemas.microsoft.com/office/drawing/2014/main" id="{DEB91B01-47D4-4B4A-A128-99B82EF76B80}"/>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3" name="Group 92">
                <a:extLst>
                  <a:ext uri="{FF2B5EF4-FFF2-40B4-BE49-F238E27FC236}">
                    <a16:creationId xmlns:a16="http://schemas.microsoft.com/office/drawing/2014/main" id="{A996F37B-3589-4681-BF2F-0F4D2C1176D0}"/>
                  </a:ext>
                </a:extLst>
              </p:cNvPr>
              <p:cNvGrpSpPr/>
              <p:nvPr/>
            </p:nvGrpSpPr>
            <p:grpSpPr>
              <a:xfrm>
                <a:off x="5467001" y="3301538"/>
                <a:ext cx="2283228" cy="3236422"/>
                <a:chOff x="2022764" y="3297382"/>
                <a:chExt cx="2283228" cy="3236422"/>
              </a:xfrm>
            </p:grpSpPr>
            <p:sp>
              <p:nvSpPr>
                <p:cNvPr id="97" name="Freeform: Shape 96">
                  <a:extLst>
                    <a:ext uri="{FF2B5EF4-FFF2-40B4-BE49-F238E27FC236}">
                      <a16:creationId xmlns:a16="http://schemas.microsoft.com/office/drawing/2014/main" id="{83EDBC58-A20F-45DF-B140-EF8CAF0FF807}"/>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8" name="Freeform: Shape 97">
                  <a:extLst>
                    <a:ext uri="{FF2B5EF4-FFF2-40B4-BE49-F238E27FC236}">
                      <a16:creationId xmlns:a16="http://schemas.microsoft.com/office/drawing/2014/main" id="{D5096DC0-5FBC-476B-96B5-A71F57864A51}"/>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94" name="Freeform: Shape 93">
                <a:extLst>
                  <a:ext uri="{FF2B5EF4-FFF2-40B4-BE49-F238E27FC236}">
                    <a16:creationId xmlns:a16="http://schemas.microsoft.com/office/drawing/2014/main" id="{1F1616D7-0086-4EB5-9815-A9279747EB79}"/>
                  </a:ext>
                </a:extLst>
              </p:cNvPr>
              <p:cNvSpPr/>
              <p:nvPr/>
            </p:nvSpPr>
            <p:spPr>
              <a:xfrm>
                <a:off x="7750229"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5" name="Freeform: Shape 94">
                <a:extLst>
                  <a:ext uri="{FF2B5EF4-FFF2-40B4-BE49-F238E27FC236}">
                    <a16:creationId xmlns:a16="http://schemas.microsoft.com/office/drawing/2014/main" id="{E042FC5E-7D3C-444B-9BB3-B9DD5AB6D3A0}"/>
                  </a:ext>
                </a:extLst>
              </p:cNvPr>
              <p:cNvSpPr/>
              <p:nvPr/>
            </p:nvSpPr>
            <p:spPr>
              <a:xfrm flipV="1">
                <a:off x="8891843" y="4919749"/>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6" name="Freeform: Shape 95">
                <a:extLst>
                  <a:ext uri="{FF2B5EF4-FFF2-40B4-BE49-F238E27FC236}">
                    <a16:creationId xmlns:a16="http://schemas.microsoft.com/office/drawing/2014/main" id="{25EDBC62-2F9B-4773-BF93-D31C970D01B3}"/>
                  </a:ext>
                </a:extLst>
              </p:cNvPr>
              <p:cNvSpPr/>
              <p:nvPr/>
            </p:nvSpPr>
            <p:spPr>
              <a:xfrm>
                <a:off x="10033457"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07" name="TextBox 106">
              <a:extLst>
                <a:ext uri="{FF2B5EF4-FFF2-40B4-BE49-F238E27FC236}">
                  <a16:creationId xmlns:a16="http://schemas.microsoft.com/office/drawing/2014/main" id="{CA51F780-D076-4820-98EE-F69AEE3DF2AB}"/>
                </a:ext>
              </a:extLst>
            </p:cNvPr>
            <p:cNvSpPr txBox="1"/>
            <p:nvPr/>
          </p:nvSpPr>
          <p:spPr>
            <a:xfrm>
              <a:off x="9119255" y="6171178"/>
              <a:ext cx="1593993" cy="369332"/>
            </a:xfrm>
            <a:prstGeom prst="rect">
              <a:avLst/>
            </a:prstGeom>
            <a:noFill/>
          </p:spPr>
          <p:txBody>
            <a:bodyPr wrap="square" rtlCol="0">
              <a:spAutoFit/>
            </a:bodyPr>
            <a:lstStyle/>
            <a:p>
              <a:r>
                <a:rPr lang="en-US" dirty="0"/>
                <a:t>Higher pitch</a:t>
              </a:r>
              <a:endParaRPr lang="en-AU" dirty="0"/>
            </a:p>
          </p:txBody>
        </p:sp>
      </p:grpSp>
    </p:spTree>
    <p:extLst>
      <p:ext uri="{BB962C8B-B14F-4D97-AF65-F5344CB8AC3E}">
        <p14:creationId xmlns:p14="http://schemas.microsoft.com/office/powerpoint/2010/main" val="14042635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51E7B-1EE6-4EE3-951D-F33FA8A1E8D6}"/>
              </a:ext>
            </a:extLst>
          </p:cNvPr>
          <p:cNvSpPr>
            <a:spLocks noGrp="1"/>
          </p:cNvSpPr>
          <p:nvPr>
            <p:ph type="title"/>
          </p:nvPr>
        </p:nvSpPr>
        <p:spPr/>
        <p:txBody>
          <a:bodyPr/>
          <a:lstStyle/>
          <a:p>
            <a:r>
              <a:rPr lang="en-US" dirty="0"/>
              <a:t>Representing Waves</a:t>
            </a:r>
            <a:endParaRPr lang="en-AU" dirty="0"/>
          </a:p>
        </p:txBody>
      </p:sp>
      <p:sp>
        <p:nvSpPr>
          <p:cNvPr id="3" name="Content Placeholder 2">
            <a:extLst>
              <a:ext uri="{FF2B5EF4-FFF2-40B4-BE49-F238E27FC236}">
                <a16:creationId xmlns:a16="http://schemas.microsoft.com/office/drawing/2014/main" id="{89AD12E7-7D28-47AA-BD29-3FB9F20484D5}"/>
              </a:ext>
            </a:extLst>
          </p:cNvPr>
          <p:cNvSpPr>
            <a:spLocks noGrp="1"/>
          </p:cNvSpPr>
          <p:nvPr>
            <p:ph idx="1"/>
          </p:nvPr>
        </p:nvSpPr>
        <p:spPr/>
        <p:txBody>
          <a:bodyPr/>
          <a:lstStyle/>
          <a:p>
            <a:r>
              <a:rPr lang="en-US" dirty="0"/>
              <a:t>Typically drawn as displacement/time or displacement/distance ‘graphs’</a:t>
            </a:r>
          </a:p>
          <a:p>
            <a:r>
              <a:rPr lang="en-US" dirty="0"/>
              <a:t>Both diagrams look like transverse waves whether the wave represented is transverse or longitudinal</a:t>
            </a:r>
          </a:p>
        </p:txBody>
      </p:sp>
    </p:spTree>
    <p:extLst>
      <p:ext uri="{BB962C8B-B14F-4D97-AF65-F5344CB8AC3E}">
        <p14:creationId xmlns:p14="http://schemas.microsoft.com/office/powerpoint/2010/main" val="3342041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8C5DE-2BB4-43C3-8A13-D1E626EBDBCE}"/>
              </a:ext>
            </a:extLst>
          </p:cNvPr>
          <p:cNvSpPr>
            <a:spLocks noGrp="1"/>
          </p:cNvSpPr>
          <p:nvPr>
            <p:ph type="title"/>
          </p:nvPr>
        </p:nvSpPr>
        <p:spPr/>
        <p:txBody>
          <a:bodyPr/>
          <a:lstStyle/>
          <a:p>
            <a:r>
              <a:rPr lang="en-US" dirty="0"/>
              <a:t>Displacement/Time </a:t>
            </a:r>
            <a:endParaRPr lang="en-AU" dirty="0"/>
          </a:p>
        </p:txBody>
      </p:sp>
      <p:sp>
        <p:nvSpPr>
          <p:cNvPr id="3" name="Content Placeholder 2">
            <a:extLst>
              <a:ext uri="{FF2B5EF4-FFF2-40B4-BE49-F238E27FC236}">
                <a16:creationId xmlns:a16="http://schemas.microsoft.com/office/drawing/2014/main" id="{E7AD72F7-8FB0-4D81-92A6-3848EF0E0663}"/>
              </a:ext>
            </a:extLst>
          </p:cNvPr>
          <p:cNvSpPr>
            <a:spLocks noGrp="1"/>
          </p:cNvSpPr>
          <p:nvPr>
            <p:ph idx="1"/>
          </p:nvPr>
        </p:nvSpPr>
        <p:spPr/>
        <p:txBody>
          <a:bodyPr/>
          <a:lstStyle/>
          <a:p>
            <a:r>
              <a:rPr lang="en-US" dirty="0"/>
              <a:t>Follows the movement of 1 single particle over time at one point in the wave</a:t>
            </a:r>
            <a:endParaRPr lang="en-AU" dirty="0"/>
          </a:p>
        </p:txBody>
      </p:sp>
      <p:grpSp>
        <p:nvGrpSpPr>
          <p:cNvPr id="4" name="Group 3">
            <a:extLst>
              <a:ext uri="{FF2B5EF4-FFF2-40B4-BE49-F238E27FC236}">
                <a16:creationId xmlns:a16="http://schemas.microsoft.com/office/drawing/2014/main" id="{F130AB76-5F32-42A8-95A1-6A59572DCCCA}"/>
              </a:ext>
            </a:extLst>
          </p:cNvPr>
          <p:cNvGrpSpPr/>
          <p:nvPr/>
        </p:nvGrpSpPr>
        <p:grpSpPr>
          <a:xfrm>
            <a:off x="756077" y="2976427"/>
            <a:ext cx="10800000" cy="3242258"/>
            <a:chOff x="893618" y="3119749"/>
            <a:chExt cx="10800000" cy="3600000"/>
          </a:xfrm>
        </p:grpSpPr>
        <p:grpSp>
          <p:nvGrpSpPr>
            <p:cNvPr id="5" name="Group 4">
              <a:extLst>
                <a:ext uri="{FF2B5EF4-FFF2-40B4-BE49-F238E27FC236}">
                  <a16:creationId xmlns:a16="http://schemas.microsoft.com/office/drawing/2014/main" id="{F26029E3-3CB3-48DD-8665-4539D3829030}"/>
                </a:ext>
              </a:extLst>
            </p:cNvPr>
            <p:cNvGrpSpPr/>
            <p:nvPr/>
          </p:nvGrpSpPr>
          <p:grpSpPr>
            <a:xfrm>
              <a:off x="893618" y="3119749"/>
              <a:ext cx="10800000" cy="3600000"/>
              <a:chOff x="893618" y="3119749"/>
              <a:chExt cx="10800000" cy="3600000"/>
            </a:xfrm>
          </p:grpSpPr>
          <p:cxnSp>
            <p:nvCxnSpPr>
              <p:cNvPr id="19" name="Straight Connector 18">
                <a:extLst>
                  <a:ext uri="{FF2B5EF4-FFF2-40B4-BE49-F238E27FC236}">
                    <a16:creationId xmlns:a16="http://schemas.microsoft.com/office/drawing/2014/main" id="{4362A9E3-8825-489D-8E40-806DEB5F4DD0}"/>
                  </a:ext>
                </a:extLst>
              </p:cNvPr>
              <p:cNvCxnSpPr/>
              <p:nvPr/>
            </p:nvCxnSpPr>
            <p:spPr>
              <a:xfrm>
                <a:off x="893618" y="4919749"/>
                <a:ext cx="10800000" cy="0"/>
              </a:xfrm>
              <a:prstGeom prst="line">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7ECEC34-7F32-47AC-BEC0-124C1F7BB3F7}"/>
                  </a:ext>
                </a:extLst>
              </p:cNvPr>
              <p:cNvCxnSpPr>
                <a:cxnSpLocks/>
              </p:cNvCxnSpPr>
              <p:nvPr/>
            </p:nvCxnSpPr>
            <p:spPr>
              <a:xfrm rot="5400000">
                <a:off x="-906382" y="4919749"/>
                <a:ext cx="3600000" cy="0"/>
              </a:xfrm>
              <a:prstGeom prst="line">
                <a:avLst/>
              </a:prstGeom>
              <a:ln w="2857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6" name="Group 5">
              <a:extLst>
                <a:ext uri="{FF2B5EF4-FFF2-40B4-BE49-F238E27FC236}">
                  <a16:creationId xmlns:a16="http://schemas.microsoft.com/office/drawing/2014/main" id="{5271245E-7D07-4107-A28F-34ADAC447E92}"/>
                </a:ext>
              </a:extLst>
            </p:cNvPr>
            <p:cNvGrpSpPr/>
            <p:nvPr/>
          </p:nvGrpSpPr>
          <p:grpSpPr>
            <a:xfrm>
              <a:off x="900545" y="3301538"/>
              <a:ext cx="10274526" cy="3236422"/>
              <a:chOff x="900545" y="3301538"/>
              <a:chExt cx="10274526" cy="3236422"/>
            </a:xfrm>
          </p:grpSpPr>
          <p:grpSp>
            <p:nvGrpSpPr>
              <p:cNvPr id="7" name="Group 6">
                <a:extLst>
                  <a:ext uri="{FF2B5EF4-FFF2-40B4-BE49-F238E27FC236}">
                    <a16:creationId xmlns:a16="http://schemas.microsoft.com/office/drawing/2014/main" id="{3907CD8A-AD8B-48B3-BBA6-0A93845E14C3}"/>
                  </a:ext>
                </a:extLst>
              </p:cNvPr>
              <p:cNvGrpSpPr/>
              <p:nvPr/>
            </p:nvGrpSpPr>
            <p:grpSpPr>
              <a:xfrm>
                <a:off x="900545" y="3301538"/>
                <a:ext cx="2283228" cy="3236422"/>
                <a:chOff x="2022764" y="3297382"/>
                <a:chExt cx="2283228" cy="3236422"/>
              </a:xfrm>
            </p:grpSpPr>
            <p:sp>
              <p:nvSpPr>
                <p:cNvPr id="17" name="Freeform: Shape 16">
                  <a:extLst>
                    <a:ext uri="{FF2B5EF4-FFF2-40B4-BE49-F238E27FC236}">
                      <a16:creationId xmlns:a16="http://schemas.microsoft.com/office/drawing/2014/main" id="{4A6CBD68-F65D-4FCC-B561-E05FF9D676DE}"/>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Freeform: Shape 17">
                  <a:extLst>
                    <a:ext uri="{FF2B5EF4-FFF2-40B4-BE49-F238E27FC236}">
                      <a16:creationId xmlns:a16="http://schemas.microsoft.com/office/drawing/2014/main" id="{748F1B0D-3275-4319-A68A-2BEB039E32C6}"/>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8" name="Group 7">
                <a:extLst>
                  <a:ext uri="{FF2B5EF4-FFF2-40B4-BE49-F238E27FC236}">
                    <a16:creationId xmlns:a16="http://schemas.microsoft.com/office/drawing/2014/main" id="{960E7846-A5C3-4F78-A5E9-0545D24AC002}"/>
                  </a:ext>
                </a:extLst>
              </p:cNvPr>
              <p:cNvGrpSpPr/>
              <p:nvPr/>
            </p:nvGrpSpPr>
            <p:grpSpPr>
              <a:xfrm>
                <a:off x="3183773" y="3301538"/>
                <a:ext cx="2283228" cy="3236422"/>
                <a:chOff x="2022764" y="3297382"/>
                <a:chExt cx="2283228" cy="3236422"/>
              </a:xfrm>
            </p:grpSpPr>
            <p:sp>
              <p:nvSpPr>
                <p:cNvPr id="15" name="Freeform: Shape 14">
                  <a:extLst>
                    <a:ext uri="{FF2B5EF4-FFF2-40B4-BE49-F238E27FC236}">
                      <a16:creationId xmlns:a16="http://schemas.microsoft.com/office/drawing/2014/main" id="{54ED9F32-4E94-48DB-8A9B-F81BBF770CF7}"/>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Freeform: Shape 15">
                  <a:extLst>
                    <a:ext uri="{FF2B5EF4-FFF2-40B4-BE49-F238E27FC236}">
                      <a16:creationId xmlns:a16="http://schemas.microsoft.com/office/drawing/2014/main" id="{3359D6AD-DA32-4C46-B5D6-590F69D161A4}"/>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 name="Group 8">
                <a:extLst>
                  <a:ext uri="{FF2B5EF4-FFF2-40B4-BE49-F238E27FC236}">
                    <a16:creationId xmlns:a16="http://schemas.microsoft.com/office/drawing/2014/main" id="{C716F54A-9445-43B8-8D61-557F60C8B410}"/>
                  </a:ext>
                </a:extLst>
              </p:cNvPr>
              <p:cNvGrpSpPr/>
              <p:nvPr/>
            </p:nvGrpSpPr>
            <p:grpSpPr>
              <a:xfrm>
                <a:off x="5467001" y="3301538"/>
                <a:ext cx="2283228" cy="3236422"/>
                <a:chOff x="2022764" y="3297382"/>
                <a:chExt cx="2283228" cy="3236422"/>
              </a:xfrm>
            </p:grpSpPr>
            <p:sp>
              <p:nvSpPr>
                <p:cNvPr id="13" name="Freeform: Shape 12">
                  <a:extLst>
                    <a:ext uri="{FF2B5EF4-FFF2-40B4-BE49-F238E27FC236}">
                      <a16:creationId xmlns:a16="http://schemas.microsoft.com/office/drawing/2014/main" id="{DACC770D-3C14-4010-B8F3-9AFC209AB955}"/>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Freeform: Shape 13">
                  <a:extLst>
                    <a:ext uri="{FF2B5EF4-FFF2-40B4-BE49-F238E27FC236}">
                      <a16:creationId xmlns:a16="http://schemas.microsoft.com/office/drawing/2014/main" id="{201DACD4-A90B-4626-8129-7303927DEA6D}"/>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0" name="Freeform: Shape 9">
                <a:extLst>
                  <a:ext uri="{FF2B5EF4-FFF2-40B4-BE49-F238E27FC236}">
                    <a16:creationId xmlns:a16="http://schemas.microsoft.com/office/drawing/2014/main" id="{AA4E1FC0-6BA9-412D-919B-C7321D7F15C2}"/>
                  </a:ext>
                </a:extLst>
              </p:cNvPr>
              <p:cNvSpPr/>
              <p:nvPr/>
            </p:nvSpPr>
            <p:spPr>
              <a:xfrm>
                <a:off x="7750229"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Freeform: Shape 10">
                <a:extLst>
                  <a:ext uri="{FF2B5EF4-FFF2-40B4-BE49-F238E27FC236}">
                    <a16:creationId xmlns:a16="http://schemas.microsoft.com/office/drawing/2014/main" id="{6CE1D546-441F-4893-89D5-73B4666180FE}"/>
                  </a:ext>
                </a:extLst>
              </p:cNvPr>
              <p:cNvSpPr/>
              <p:nvPr/>
            </p:nvSpPr>
            <p:spPr>
              <a:xfrm flipV="1">
                <a:off x="8891843" y="4919749"/>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Freeform: Shape 11">
                <a:extLst>
                  <a:ext uri="{FF2B5EF4-FFF2-40B4-BE49-F238E27FC236}">
                    <a16:creationId xmlns:a16="http://schemas.microsoft.com/office/drawing/2014/main" id="{124D7085-39A1-4A41-A8F8-D59B658DA80B}"/>
                  </a:ext>
                </a:extLst>
              </p:cNvPr>
              <p:cNvSpPr/>
              <p:nvPr/>
            </p:nvSpPr>
            <p:spPr>
              <a:xfrm>
                <a:off x="10033457"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sp>
        <p:nvSpPr>
          <p:cNvPr id="21" name="TextBox 20">
            <a:extLst>
              <a:ext uri="{FF2B5EF4-FFF2-40B4-BE49-F238E27FC236}">
                <a16:creationId xmlns:a16="http://schemas.microsoft.com/office/drawing/2014/main" id="{C045E9DF-7125-47CB-8E87-5F86E10912AE}"/>
              </a:ext>
            </a:extLst>
          </p:cNvPr>
          <p:cNvSpPr txBox="1"/>
          <p:nvPr/>
        </p:nvSpPr>
        <p:spPr>
          <a:xfrm>
            <a:off x="11229109" y="4642258"/>
            <a:ext cx="653935"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 (s)</a:t>
            </a:r>
            <a:endParaRPr lang="en-AU"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F296A9E9-301E-401F-BDD9-E242C2995F83}"/>
              </a:ext>
            </a:extLst>
          </p:cNvPr>
          <p:cNvSpPr txBox="1"/>
          <p:nvPr/>
        </p:nvSpPr>
        <p:spPr>
          <a:xfrm>
            <a:off x="100370" y="3059668"/>
            <a:ext cx="768802"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 (m)</a:t>
            </a:r>
            <a:endParaRPr lang="en-AU" dirty="0">
              <a:latin typeface="Arial" panose="020B0604020202020204" pitchFamily="34" charset="0"/>
              <a:cs typeface="Arial" panose="020B0604020202020204" pitchFamily="34" charset="0"/>
            </a:endParaRPr>
          </a:p>
        </p:txBody>
      </p:sp>
      <p:cxnSp>
        <p:nvCxnSpPr>
          <p:cNvPr id="24" name="Straight Arrow Connector 23">
            <a:extLst>
              <a:ext uri="{FF2B5EF4-FFF2-40B4-BE49-F238E27FC236}">
                <a16:creationId xmlns:a16="http://schemas.microsoft.com/office/drawing/2014/main" id="{752ED53E-E484-464F-8BBB-1D3CC06F7D2B}"/>
              </a:ext>
            </a:extLst>
          </p:cNvPr>
          <p:cNvCxnSpPr>
            <a:endCxn id="17" idx="1"/>
          </p:cNvCxnSpPr>
          <p:nvPr/>
        </p:nvCxnSpPr>
        <p:spPr>
          <a:xfrm flipV="1">
            <a:off x="1333811" y="3140151"/>
            <a:ext cx="5542" cy="1457405"/>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5F0988A5-3072-427A-8B56-EF2A86D94208}"/>
              </a:ext>
            </a:extLst>
          </p:cNvPr>
          <p:cNvCxnSpPr>
            <a:stCxn id="15" idx="1"/>
            <a:endCxn id="13" idx="1"/>
          </p:cNvCxnSpPr>
          <p:nvPr/>
        </p:nvCxnSpPr>
        <p:spPr>
          <a:xfrm>
            <a:off x="3622581" y="3140151"/>
            <a:ext cx="2283228"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AF40ECB2-87DF-4999-AF40-68687A136E95}"/>
              </a:ext>
            </a:extLst>
          </p:cNvPr>
          <p:cNvSpPr txBox="1"/>
          <p:nvPr/>
        </p:nvSpPr>
        <p:spPr>
          <a:xfrm>
            <a:off x="4323722" y="3072263"/>
            <a:ext cx="862935"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period</a:t>
            </a:r>
            <a:endParaRPr lang="en-AU" dirty="0">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8C2398BC-3206-4127-A5F9-96395C232B37}"/>
              </a:ext>
            </a:extLst>
          </p:cNvPr>
          <p:cNvSpPr txBox="1"/>
          <p:nvPr/>
        </p:nvSpPr>
        <p:spPr>
          <a:xfrm>
            <a:off x="782527" y="4584961"/>
            <a:ext cx="1185481"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amplitude</a:t>
            </a:r>
            <a:endParaRPr lang="en-AU"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EA374443-D4EE-404F-881A-C07F9CA8A936}"/>
              </a:ext>
            </a:extLst>
          </p:cNvPr>
          <p:cNvSpPr txBox="1"/>
          <p:nvPr/>
        </p:nvSpPr>
        <p:spPr>
          <a:xfrm>
            <a:off x="2096661" y="5990327"/>
            <a:ext cx="97451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trough</a:t>
            </a:r>
            <a:endParaRPr lang="en-AU" dirty="0">
              <a:latin typeface="Arial" panose="020B0604020202020204" pitchFamily="34" charset="0"/>
              <a:cs typeface="Arial" panose="020B0604020202020204" pitchFamily="34" charset="0"/>
            </a:endParaRPr>
          </a:p>
        </p:txBody>
      </p:sp>
      <p:sp>
        <p:nvSpPr>
          <p:cNvPr id="30" name="TextBox 29">
            <a:extLst>
              <a:ext uri="{FF2B5EF4-FFF2-40B4-BE49-F238E27FC236}">
                <a16:creationId xmlns:a16="http://schemas.microsoft.com/office/drawing/2014/main" id="{D8FC0E1E-D5EA-4549-A0A5-BB27B7F4EA9B}"/>
              </a:ext>
            </a:extLst>
          </p:cNvPr>
          <p:cNvSpPr txBox="1"/>
          <p:nvPr/>
        </p:nvSpPr>
        <p:spPr>
          <a:xfrm>
            <a:off x="7575352" y="2814511"/>
            <a:ext cx="1370172"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peak/crest</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46499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8C5DE-2BB4-43C3-8A13-D1E626EBDBCE}"/>
              </a:ext>
            </a:extLst>
          </p:cNvPr>
          <p:cNvSpPr>
            <a:spLocks noGrp="1"/>
          </p:cNvSpPr>
          <p:nvPr>
            <p:ph type="title"/>
          </p:nvPr>
        </p:nvSpPr>
        <p:spPr/>
        <p:txBody>
          <a:bodyPr/>
          <a:lstStyle/>
          <a:p>
            <a:r>
              <a:rPr lang="en-US" dirty="0"/>
              <a:t>Displacement/distance </a:t>
            </a:r>
            <a:endParaRPr lang="en-AU" dirty="0"/>
          </a:p>
        </p:txBody>
      </p:sp>
      <p:sp>
        <p:nvSpPr>
          <p:cNvPr id="3" name="Content Placeholder 2">
            <a:extLst>
              <a:ext uri="{FF2B5EF4-FFF2-40B4-BE49-F238E27FC236}">
                <a16:creationId xmlns:a16="http://schemas.microsoft.com/office/drawing/2014/main" id="{E7AD72F7-8FB0-4D81-92A6-3848EF0E0663}"/>
              </a:ext>
            </a:extLst>
          </p:cNvPr>
          <p:cNvSpPr>
            <a:spLocks noGrp="1"/>
          </p:cNvSpPr>
          <p:nvPr>
            <p:ph idx="1"/>
          </p:nvPr>
        </p:nvSpPr>
        <p:spPr/>
        <p:txBody>
          <a:bodyPr/>
          <a:lstStyle/>
          <a:p>
            <a:r>
              <a:rPr lang="en-US" dirty="0"/>
              <a:t>Snapshot in time, showing positions of many particles over a length of wave</a:t>
            </a:r>
            <a:endParaRPr lang="en-AU" dirty="0"/>
          </a:p>
        </p:txBody>
      </p:sp>
      <p:grpSp>
        <p:nvGrpSpPr>
          <p:cNvPr id="4" name="Group 3">
            <a:extLst>
              <a:ext uri="{FF2B5EF4-FFF2-40B4-BE49-F238E27FC236}">
                <a16:creationId xmlns:a16="http://schemas.microsoft.com/office/drawing/2014/main" id="{F130AB76-5F32-42A8-95A1-6A59572DCCCA}"/>
              </a:ext>
            </a:extLst>
          </p:cNvPr>
          <p:cNvGrpSpPr/>
          <p:nvPr/>
        </p:nvGrpSpPr>
        <p:grpSpPr>
          <a:xfrm>
            <a:off x="756077" y="2976427"/>
            <a:ext cx="10800000" cy="3242258"/>
            <a:chOff x="893618" y="3119749"/>
            <a:chExt cx="10800000" cy="3600000"/>
          </a:xfrm>
        </p:grpSpPr>
        <p:grpSp>
          <p:nvGrpSpPr>
            <p:cNvPr id="5" name="Group 4">
              <a:extLst>
                <a:ext uri="{FF2B5EF4-FFF2-40B4-BE49-F238E27FC236}">
                  <a16:creationId xmlns:a16="http://schemas.microsoft.com/office/drawing/2014/main" id="{F26029E3-3CB3-48DD-8665-4539D3829030}"/>
                </a:ext>
              </a:extLst>
            </p:cNvPr>
            <p:cNvGrpSpPr/>
            <p:nvPr/>
          </p:nvGrpSpPr>
          <p:grpSpPr>
            <a:xfrm>
              <a:off x="893618" y="3119749"/>
              <a:ext cx="10800000" cy="3600000"/>
              <a:chOff x="893618" y="3119749"/>
              <a:chExt cx="10800000" cy="3600000"/>
            </a:xfrm>
          </p:grpSpPr>
          <p:cxnSp>
            <p:nvCxnSpPr>
              <p:cNvPr id="19" name="Straight Connector 18">
                <a:extLst>
                  <a:ext uri="{FF2B5EF4-FFF2-40B4-BE49-F238E27FC236}">
                    <a16:creationId xmlns:a16="http://schemas.microsoft.com/office/drawing/2014/main" id="{4362A9E3-8825-489D-8E40-806DEB5F4DD0}"/>
                  </a:ext>
                </a:extLst>
              </p:cNvPr>
              <p:cNvCxnSpPr/>
              <p:nvPr/>
            </p:nvCxnSpPr>
            <p:spPr>
              <a:xfrm>
                <a:off x="893618" y="4919749"/>
                <a:ext cx="10800000" cy="0"/>
              </a:xfrm>
              <a:prstGeom prst="line">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7ECEC34-7F32-47AC-BEC0-124C1F7BB3F7}"/>
                  </a:ext>
                </a:extLst>
              </p:cNvPr>
              <p:cNvCxnSpPr>
                <a:cxnSpLocks/>
              </p:cNvCxnSpPr>
              <p:nvPr/>
            </p:nvCxnSpPr>
            <p:spPr>
              <a:xfrm rot="5400000">
                <a:off x="-906382" y="4919749"/>
                <a:ext cx="3600000" cy="0"/>
              </a:xfrm>
              <a:prstGeom prst="line">
                <a:avLst/>
              </a:prstGeom>
              <a:ln w="2857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6" name="Group 5">
              <a:extLst>
                <a:ext uri="{FF2B5EF4-FFF2-40B4-BE49-F238E27FC236}">
                  <a16:creationId xmlns:a16="http://schemas.microsoft.com/office/drawing/2014/main" id="{5271245E-7D07-4107-A28F-34ADAC447E92}"/>
                </a:ext>
              </a:extLst>
            </p:cNvPr>
            <p:cNvGrpSpPr/>
            <p:nvPr/>
          </p:nvGrpSpPr>
          <p:grpSpPr>
            <a:xfrm>
              <a:off x="900545" y="3301538"/>
              <a:ext cx="10274526" cy="3236422"/>
              <a:chOff x="900545" y="3301538"/>
              <a:chExt cx="10274526" cy="3236422"/>
            </a:xfrm>
          </p:grpSpPr>
          <p:grpSp>
            <p:nvGrpSpPr>
              <p:cNvPr id="7" name="Group 6">
                <a:extLst>
                  <a:ext uri="{FF2B5EF4-FFF2-40B4-BE49-F238E27FC236}">
                    <a16:creationId xmlns:a16="http://schemas.microsoft.com/office/drawing/2014/main" id="{3907CD8A-AD8B-48B3-BBA6-0A93845E14C3}"/>
                  </a:ext>
                </a:extLst>
              </p:cNvPr>
              <p:cNvGrpSpPr/>
              <p:nvPr/>
            </p:nvGrpSpPr>
            <p:grpSpPr>
              <a:xfrm>
                <a:off x="900545" y="3301538"/>
                <a:ext cx="2283228" cy="3236422"/>
                <a:chOff x="2022764" y="3297382"/>
                <a:chExt cx="2283228" cy="3236422"/>
              </a:xfrm>
            </p:grpSpPr>
            <p:sp>
              <p:nvSpPr>
                <p:cNvPr id="17" name="Freeform: Shape 16">
                  <a:extLst>
                    <a:ext uri="{FF2B5EF4-FFF2-40B4-BE49-F238E27FC236}">
                      <a16:creationId xmlns:a16="http://schemas.microsoft.com/office/drawing/2014/main" id="{4A6CBD68-F65D-4FCC-B561-E05FF9D676DE}"/>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Freeform: Shape 17">
                  <a:extLst>
                    <a:ext uri="{FF2B5EF4-FFF2-40B4-BE49-F238E27FC236}">
                      <a16:creationId xmlns:a16="http://schemas.microsoft.com/office/drawing/2014/main" id="{748F1B0D-3275-4319-A68A-2BEB039E32C6}"/>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8" name="Group 7">
                <a:extLst>
                  <a:ext uri="{FF2B5EF4-FFF2-40B4-BE49-F238E27FC236}">
                    <a16:creationId xmlns:a16="http://schemas.microsoft.com/office/drawing/2014/main" id="{960E7846-A5C3-4F78-A5E9-0545D24AC002}"/>
                  </a:ext>
                </a:extLst>
              </p:cNvPr>
              <p:cNvGrpSpPr/>
              <p:nvPr/>
            </p:nvGrpSpPr>
            <p:grpSpPr>
              <a:xfrm>
                <a:off x="3183773" y="3301538"/>
                <a:ext cx="2283228" cy="3236422"/>
                <a:chOff x="2022764" y="3297382"/>
                <a:chExt cx="2283228" cy="3236422"/>
              </a:xfrm>
            </p:grpSpPr>
            <p:sp>
              <p:nvSpPr>
                <p:cNvPr id="15" name="Freeform: Shape 14">
                  <a:extLst>
                    <a:ext uri="{FF2B5EF4-FFF2-40B4-BE49-F238E27FC236}">
                      <a16:creationId xmlns:a16="http://schemas.microsoft.com/office/drawing/2014/main" id="{54ED9F32-4E94-48DB-8A9B-F81BBF770CF7}"/>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Freeform: Shape 15">
                  <a:extLst>
                    <a:ext uri="{FF2B5EF4-FFF2-40B4-BE49-F238E27FC236}">
                      <a16:creationId xmlns:a16="http://schemas.microsoft.com/office/drawing/2014/main" id="{3359D6AD-DA32-4C46-B5D6-590F69D161A4}"/>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 name="Group 8">
                <a:extLst>
                  <a:ext uri="{FF2B5EF4-FFF2-40B4-BE49-F238E27FC236}">
                    <a16:creationId xmlns:a16="http://schemas.microsoft.com/office/drawing/2014/main" id="{C716F54A-9445-43B8-8D61-557F60C8B410}"/>
                  </a:ext>
                </a:extLst>
              </p:cNvPr>
              <p:cNvGrpSpPr/>
              <p:nvPr/>
            </p:nvGrpSpPr>
            <p:grpSpPr>
              <a:xfrm>
                <a:off x="5467001" y="3301538"/>
                <a:ext cx="2283228" cy="3236422"/>
                <a:chOff x="2022764" y="3297382"/>
                <a:chExt cx="2283228" cy="3236422"/>
              </a:xfrm>
            </p:grpSpPr>
            <p:sp>
              <p:nvSpPr>
                <p:cNvPr id="13" name="Freeform: Shape 12">
                  <a:extLst>
                    <a:ext uri="{FF2B5EF4-FFF2-40B4-BE49-F238E27FC236}">
                      <a16:creationId xmlns:a16="http://schemas.microsoft.com/office/drawing/2014/main" id="{DACC770D-3C14-4010-B8F3-9AFC209AB955}"/>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Freeform: Shape 13">
                  <a:extLst>
                    <a:ext uri="{FF2B5EF4-FFF2-40B4-BE49-F238E27FC236}">
                      <a16:creationId xmlns:a16="http://schemas.microsoft.com/office/drawing/2014/main" id="{201DACD4-A90B-4626-8129-7303927DEA6D}"/>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0" name="Freeform: Shape 9">
                <a:extLst>
                  <a:ext uri="{FF2B5EF4-FFF2-40B4-BE49-F238E27FC236}">
                    <a16:creationId xmlns:a16="http://schemas.microsoft.com/office/drawing/2014/main" id="{AA4E1FC0-6BA9-412D-919B-C7321D7F15C2}"/>
                  </a:ext>
                </a:extLst>
              </p:cNvPr>
              <p:cNvSpPr/>
              <p:nvPr/>
            </p:nvSpPr>
            <p:spPr>
              <a:xfrm>
                <a:off x="7750229"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Freeform: Shape 10">
                <a:extLst>
                  <a:ext uri="{FF2B5EF4-FFF2-40B4-BE49-F238E27FC236}">
                    <a16:creationId xmlns:a16="http://schemas.microsoft.com/office/drawing/2014/main" id="{6CE1D546-441F-4893-89D5-73B4666180FE}"/>
                  </a:ext>
                </a:extLst>
              </p:cNvPr>
              <p:cNvSpPr/>
              <p:nvPr/>
            </p:nvSpPr>
            <p:spPr>
              <a:xfrm flipV="1">
                <a:off x="8891843" y="4919749"/>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Freeform: Shape 11">
                <a:extLst>
                  <a:ext uri="{FF2B5EF4-FFF2-40B4-BE49-F238E27FC236}">
                    <a16:creationId xmlns:a16="http://schemas.microsoft.com/office/drawing/2014/main" id="{124D7085-39A1-4A41-A8F8-D59B658DA80B}"/>
                  </a:ext>
                </a:extLst>
              </p:cNvPr>
              <p:cNvSpPr/>
              <p:nvPr/>
            </p:nvSpPr>
            <p:spPr>
              <a:xfrm>
                <a:off x="10033457"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sp>
        <p:nvSpPr>
          <p:cNvPr id="21" name="TextBox 20">
            <a:extLst>
              <a:ext uri="{FF2B5EF4-FFF2-40B4-BE49-F238E27FC236}">
                <a16:creationId xmlns:a16="http://schemas.microsoft.com/office/drawing/2014/main" id="{C045E9DF-7125-47CB-8E87-5F86E10912AE}"/>
              </a:ext>
            </a:extLst>
          </p:cNvPr>
          <p:cNvSpPr txBox="1"/>
          <p:nvPr/>
        </p:nvSpPr>
        <p:spPr>
          <a:xfrm>
            <a:off x="10546081" y="4610151"/>
            <a:ext cx="1458884"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distance (m)</a:t>
            </a:r>
            <a:endParaRPr lang="en-AU"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F296A9E9-301E-401F-BDD9-E242C2995F83}"/>
              </a:ext>
            </a:extLst>
          </p:cNvPr>
          <p:cNvSpPr txBox="1"/>
          <p:nvPr/>
        </p:nvSpPr>
        <p:spPr>
          <a:xfrm>
            <a:off x="100370" y="3059668"/>
            <a:ext cx="768802"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 (m)</a:t>
            </a:r>
            <a:endParaRPr lang="en-AU" dirty="0">
              <a:latin typeface="Arial" panose="020B0604020202020204" pitchFamily="34" charset="0"/>
              <a:cs typeface="Arial" panose="020B0604020202020204" pitchFamily="34" charset="0"/>
            </a:endParaRPr>
          </a:p>
        </p:txBody>
      </p:sp>
      <p:cxnSp>
        <p:nvCxnSpPr>
          <p:cNvPr id="24" name="Straight Arrow Connector 23">
            <a:extLst>
              <a:ext uri="{FF2B5EF4-FFF2-40B4-BE49-F238E27FC236}">
                <a16:creationId xmlns:a16="http://schemas.microsoft.com/office/drawing/2014/main" id="{752ED53E-E484-464F-8BBB-1D3CC06F7D2B}"/>
              </a:ext>
            </a:extLst>
          </p:cNvPr>
          <p:cNvCxnSpPr>
            <a:endCxn id="17" idx="1"/>
          </p:cNvCxnSpPr>
          <p:nvPr/>
        </p:nvCxnSpPr>
        <p:spPr>
          <a:xfrm flipV="1">
            <a:off x="1333811" y="3140151"/>
            <a:ext cx="5542" cy="1457405"/>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5F0988A5-3072-427A-8B56-EF2A86D94208}"/>
              </a:ext>
            </a:extLst>
          </p:cNvPr>
          <p:cNvCxnSpPr>
            <a:stCxn id="15" idx="1"/>
            <a:endCxn id="13" idx="1"/>
          </p:cNvCxnSpPr>
          <p:nvPr/>
        </p:nvCxnSpPr>
        <p:spPr>
          <a:xfrm>
            <a:off x="3622581" y="3140151"/>
            <a:ext cx="2283228"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AF40ECB2-87DF-4999-AF40-68687A136E95}"/>
              </a:ext>
            </a:extLst>
          </p:cNvPr>
          <p:cNvSpPr txBox="1"/>
          <p:nvPr/>
        </p:nvSpPr>
        <p:spPr>
          <a:xfrm>
            <a:off x="4076338" y="3059668"/>
            <a:ext cx="136463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wavelength</a:t>
            </a:r>
            <a:endParaRPr lang="en-AU" dirty="0">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8C2398BC-3206-4127-A5F9-96395C232B37}"/>
              </a:ext>
            </a:extLst>
          </p:cNvPr>
          <p:cNvSpPr txBox="1"/>
          <p:nvPr/>
        </p:nvSpPr>
        <p:spPr>
          <a:xfrm>
            <a:off x="782527" y="4584961"/>
            <a:ext cx="1185481"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amplitude</a:t>
            </a:r>
            <a:endParaRPr lang="en-AU"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EA374443-D4EE-404F-881A-C07F9CA8A936}"/>
              </a:ext>
            </a:extLst>
          </p:cNvPr>
          <p:cNvSpPr txBox="1"/>
          <p:nvPr/>
        </p:nvSpPr>
        <p:spPr>
          <a:xfrm>
            <a:off x="2096661" y="5990327"/>
            <a:ext cx="97451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trough</a:t>
            </a:r>
            <a:endParaRPr lang="en-AU" dirty="0">
              <a:latin typeface="Arial" panose="020B0604020202020204" pitchFamily="34" charset="0"/>
              <a:cs typeface="Arial" panose="020B0604020202020204" pitchFamily="34" charset="0"/>
            </a:endParaRPr>
          </a:p>
        </p:txBody>
      </p:sp>
      <p:sp>
        <p:nvSpPr>
          <p:cNvPr id="30" name="TextBox 29">
            <a:extLst>
              <a:ext uri="{FF2B5EF4-FFF2-40B4-BE49-F238E27FC236}">
                <a16:creationId xmlns:a16="http://schemas.microsoft.com/office/drawing/2014/main" id="{D8FC0E1E-D5EA-4549-A0A5-BB27B7F4EA9B}"/>
              </a:ext>
            </a:extLst>
          </p:cNvPr>
          <p:cNvSpPr txBox="1"/>
          <p:nvPr/>
        </p:nvSpPr>
        <p:spPr>
          <a:xfrm>
            <a:off x="7575352" y="2814511"/>
            <a:ext cx="1370172"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peak/crest</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83808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8C5DE-2BB4-43C3-8A13-D1E626EBDBCE}"/>
              </a:ext>
            </a:extLst>
          </p:cNvPr>
          <p:cNvSpPr>
            <a:spLocks noGrp="1"/>
          </p:cNvSpPr>
          <p:nvPr>
            <p:ph type="title"/>
          </p:nvPr>
        </p:nvSpPr>
        <p:spPr/>
        <p:txBody>
          <a:bodyPr/>
          <a:lstStyle/>
          <a:p>
            <a:r>
              <a:rPr lang="en-US" dirty="0"/>
              <a:t>Problem</a:t>
            </a:r>
            <a:endParaRPr lang="en-AU" dirty="0"/>
          </a:p>
        </p:txBody>
      </p:sp>
      <p:sp>
        <p:nvSpPr>
          <p:cNvPr id="3" name="Content Placeholder 2">
            <a:extLst>
              <a:ext uri="{FF2B5EF4-FFF2-40B4-BE49-F238E27FC236}">
                <a16:creationId xmlns:a16="http://schemas.microsoft.com/office/drawing/2014/main" id="{E7AD72F7-8FB0-4D81-92A6-3848EF0E0663}"/>
              </a:ext>
            </a:extLst>
          </p:cNvPr>
          <p:cNvSpPr>
            <a:spLocks noGrp="1"/>
          </p:cNvSpPr>
          <p:nvPr>
            <p:ph idx="1"/>
          </p:nvPr>
        </p:nvSpPr>
        <p:spPr/>
        <p:txBody>
          <a:bodyPr/>
          <a:lstStyle/>
          <a:p>
            <a:r>
              <a:rPr lang="en-US" dirty="0"/>
              <a:t>What direction is point X about to move?</a:t>
            </a:r>
            <a:endParaRPr lang="en-AU" dirty="0"/>
          </a:p>
        </p:txBody>
      </p:sp>
      <p:grpSp>
        <p:nvGrpSpPr>
          <p:cNvPr id="4" name="Group 3">
            <a:extLst>
              <a:ext uri="{FF2B5EF4-FFF2-40B4-BE49-F238E27FC236}">
                <a16:creationId xmlns:a16="http://schemas.microsoft.com/office/drawing/2014/main" id="{F130AB76-5F32-42A8-95A1-6A59572DCCCA}"/>
              </a:ext>
            </a:extLst>
          </p:cNvPr>
          <p:cNvGrpSpPr/>
          <p:nvPr/>
        </p:nvGrpSpPr>
        <p:grpSpPr>
          <a:xfrm>
            <a:off x="756077" y="2976427"/>
            <a:ext cx="10800000" cy="3242258"/>
            <a:chOff x="893618" y="3119749"/>
            <a:chExt cx="10800000" cy="3600000"/>
          </a:xfrm>
        </p:grpSpPr>
        <p:grpSp>
          <p:nvGrpSpPr>
            <p:cNvPr id="5" name="Group 4">
              <a:extLst>
                <a:ext uri="{FF2B5EF4-FFF2-40B4-BE49-F238E27FC236}">
                  <a16:creationId xmlns:a16="http://schemas.microsoft.com/office/drawing/2014/main" id="{F26029E3-3CB3-48DD-8665-4539D3829030}"/>
                </a:ext>
              </a:extLst>
            </p:cNvPr>
            <p:cNvGrpSpPr/>
            <p:nvPr/>
          </p:nvGrpSpPr>
          <p:grpSpPr>
            <a:xfrm>
              <a:off x="893618" y="3119749"/>
              <a:ext cx="10800000" cy="3600000"/>
              <a:chOff x="893618" y="3119749"/>
              <a:chExt cx="10800000" cy="3600000"/>
            </a:xfrm>
          </p:grpSpPr>
          <p:cxnSp>
            <p:nvCxnSpPr>
              <p:cNvPr id="19" name="Straight Connector 18">
                <a:extLst>
                  <a:ext uri="{FF2B5EF4-FFF2-40B4-BE49-F238E27FC236}">
                    <a16:creationId xmlns:a16="http://schemas.microsoft.com/office/drawing/2014/main" id="{4362A9E3-8825-489D-8E40-806DEB5F4DD0}"/>
                  </a:ext>
                </a:extLst>
              </p:cNvPr>
              <p:cNvCxnSpPr/>
              <p:nvPr/>
            </p:nvCxnSpPr>
            <p:spPr>
              <a:xfrm>
                <a:off x="893618" y="4919749"/>
                <a:ext cx="10800000" cy="0"/>
              </a:xfrm>
              <a:prstGeom prst="line">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7ECEC34-7F32-47AC-BEC0-124C1F7BB3F7}"/>
                  </a:ext>
                </a:extLst>
              </p:cNvPr>
              <p:cNvCxnSpPr>
                <a:cxnSpLocks/>
              </p:cNvCxnSpPr>
              <p:nvPr/>
            </p:nvCxnSpPr>
            <p:spPr>
              <a:xfrm rot="5400000">
                <a:off x="-906382" y="4919749"/>
                <a:ext cx="3600000" cy="0"/>
              </a:xfrm>
              <a:prstGeom prst="line">
                <a:avLst/>
              </a:prstGeom>
              <a:ln w="2857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6" name="Group 5">
              <a:extLst>
                <a:ext uri="{FF2B5EF4-FFF2-40B4-BE49-F238E27FC236}">
                  <a16:creationId xmlns:a16="http://schemas.microsoft.com/office/drawing/2014/main" id="{5271245E-7D07-4107-A28F-34ADAC447E92}"/>
                </a:ext>
              </a:extLst>
            </p:cNvPr>
            <p:cNvGrpSpPr/>
            <p:nvPr/>
          </p:nvGrpSpPr>
          <p:grpSpPr>
            <a:xfrm>
              <a:off x="900545" y="3301538"/>
              <a:ext cx="10274526" cy="3236422"/>
              <a:chOff x="900545" y="3301538"/>
              <a:chExt cx="10274526" cy="3236422"/>
            </a:xfrm>
          </p:grpSpPr>
          <p:grpSp>
            <p:nvGrpSpPr>
              <p:cNvPr id="7" name="Group 6">
                <a:extLst>
                  <a:ext uri="{FF2B5EF4-FFF2-40B4-BE49-F238E27FC236}">
                    <a16:creationId xmlns:a16="http://schemas.microsoft.com/office/drawing/2014/main" id="{3907CD8A-AD8B-48B3-BBA6-0A93845E14C3}"/>
                  </a:ext>
                </a:extLst>
              </p:cNvPr>
              <p:cNvGrpSpPr/>
              <p:nvPr/>
            </p:nvGrpSpPr>
            <p:grpSpPr>
              <a:xfrm>
                <a:off x="900545" y="3301538"/>
                <a:ext cx="2283228" cy="3236422"/>
                <a:chOff x="2022764" y="3297382"/>
                <a:chExt cx="2283228" cy="3236422"/>
              </a:xfrm>
            </p:grpSpPr>
            <p:sp>
              <p:nvSpPr>
                <p:cNvPr id="17" name="Freeform: Shape 16">
                  <a:extLst>
                    <a:ext uri="{FF2B5EF4-FFF2-40B4-BE49-F238E27FC236}">
                      <a16:creationId xmlns:a16="http://schemas.microsoft.com/office/drawing/2014/main" id="{4A6CBD68-F65D-4FCC-B561-E05FF9D676DE}"/>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Freeform: Shape 17">
                  <a:extLst>
                    <a:ext uri="{FF2B5EF4-FFF2-40B4-BE49-F238E27FC236}">
                      <a16:creationId xmlns:a16="http://schemas.microsoft.com/office/drawing/2014/main" id="{748F1B0D-3275-4319-A68A-2BEB039E32C6}"/>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8" name="Group 7">
                <a:extLst>
                  <a:ext uri="{FF2B5EF4-FFF2-40B4-BE49-F238E27FC236}">
                    <a16:creationId xmlns:a16="http://schemas.microsoft.com/office/drawing/2014/main" id="{960E7846-A5C3-4F78-A5E9-0545D24AC002}"/>
                  </a:ext>
                </a:extLst>
              </p:cNvPr>
              <p:cNvGrpSpPr/>
              <p:nvPr/>
            </p:nvGrpSpPr>
            <p:grpSpPr>
              <a:xfrm>
                <a:off x="3183773" y="3301538"/>
                <a:ext cx="2283228" cy="3236422"/>
                <a:chOff x="2022764" y="3297382"/>
                <a:chExt cx="2283228" cy="3236422"/>
              </a:xfrm>
            </p:grpSpPr>
            <p:sp>
              <p:nvSpPr>
                <p:cNvPr id="15" name="Freeform: Shape 14">
                  <a:extLst>
                    <a:ext uri="{FF2B5EF4-FFF2-40B4-BE49-F238E27FC236}">
                      <a16:creationId xmlns:a16="http://schemas.microsoft.com/office/drawing/2014/main" id="{54ED9F32-4E94-48DB-8A9B-F81BBF770CF7}"/>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Freeform: Shape 15">
                  <a:extLst>
                    <a:ext uri="{FF2B5EF4-FFF2-40B4-BE49-F238E27FC236}">
                      <a16:creationId xmlns:a16="http://schemas.microsoft.com/office/drawing/2014/main" id="{3359D6AD-DA32-4C46-B5D6-590F69D161A4}"/>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 name="Group 8">
                <a:extLst>
                  <a:ext uri="{FF2B5EF4-FFF2-40B4-BE49-F238E27FC236}">
                    <a16:creationId xmlns:a16="http://schemas.microsoft.com/office/drawing/2014/main" id="{C716F54A-9445-43B8-8D61-557F60C8B410}"/>
                  </a:ext>
                </a:extLst>
              </p:cNvPr>
              <p:cNvGrpSpPr/>
              <p:nvPr/>
            </p:nvGrpSpPr>
            <p:grpSpPr>
              <a:xfrm>
                <a:off x="5467001" y="3301538"/>
                <a:ext cx="2283228" cy="3236422"/>
                <a:chOff x="2022764" y="3297382"/>
                <a:chExt cx="2283228" cy="3236422"/>
              </a:xfrm>
            </p:grpSpPr>
            <p:sp>
              <p:nvSpPr>
                <p:cNvPr id="13" name="Freeform: Shape 12">
                  <a:extLst>
                    <a:ext uri="{FF2B5EF4-FFF2-40B4-BE49-F238E27FC236}">
                      <a16:creationId xmlns:a16="http://schemas.microsoft.com/office/drawing/2014/main" id="{DACC770D-3C14-4010-B8F3-9AFC209AB955}"/>
                    </a:ext>
                  </a:extLst>
                </p:cNvPr>
                <p:cNvSpPr/>
                <p:nvPr/>
              </p:nvSpPr>
              <p:spPr>
                <a:xfrm>
                  <a:off x="2022764" y="3297382"/>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Freeform: Shape 13">
                  <a:extLst>
                    <a:ext uri="{FF2B5EF4-FFF2-40B4-BE49-F238E27FC236}">
                      <a16:creationId xmlns:a16="http://schemas.microsoft.com/office/drawing/2014/main" id="{201DACD4-A90B-4626-8129-7303927DEA6D}"/>
                    </a:ext>
                  </a:extLst>
                </p:cNvPr>
                <p:cNvSpPr/>
                <p:nvPr/>
              </p:nvSpPr>
              <p:spPr>
                <a:xfrm flipV="1">
                  <a:off x="3164378" y="4915593"/>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0" name="Freeform: Shape 9">
                <a:extLst>
                  <a:ext uri="{FF2B5EF4-FFF2-40B4-BE49-F238E27FC236}">
                    <a16:creationId xmlns:a16="http://schemas.microsoft.com/office/drawing/2014/main" id="{AA4E1FC0-6BA9-412D-919B-C7321D7F15C2}"/>
                  </a:ext>
                </a:extLst>
              </p:cNvPr>
              <p:cNvSpPr/>
              <p:nvPr/>
            </p:nvSpPr>
            <p:spPr>
              <a:xfrm>
                <a:off x="7750229"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Freeform: Shape 10">
                <a:extLst>
                  <a:ext uri="{FF2B5EF4-FFF2-40B4-BE49-F238E27FC236}">
                    <a16:creationId xmlns:a16="http://schemas.microsoft.com/office/drawing/2014/main" id="{6CE1D546-441F-4893-89D5-73B4666180FE}"/>
                  </a:ext>
                </a:extLst>
              </p:cNvPr>
              <p:cNvSpPr/>
              <p:nvPr/>
            </p:nvSpPr>
            <p:spPr>
              <a:xfrm flipV="1">
                <a:off x="8891843" y="4919749"/>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Freeform: Shape 11">
                <a:extLst>
                  <a:ext uri="{FF2B5EF4-FFF2-40B4-BE49-F238E27FC236}">
                    <a16:creationId xmlns:a16="http://schemas.microsoft.com/office/drawing/2014/main" id="{124D7085-39A1-4A41-A8F8-D59B658DA80B}"/>
                  </a:ext>
                </a:extLst>
              </p:cNvPr>
              <p:cNvSpPr/>
              <p:nvPr/>
            </p:nvSpPr>
            <p:spPr>
              <a:xfrm>
                <a:off x="10033457" y="3301538"/>
                <a:ext cx="1141614" cy="1618211"/>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sp>
        <p:nvSpPr>
          <p:cNvPr id="21" name="TextBox 20">
            <a:extLst>
              <a:ext uri="{FF2B5EF4-FFF2-40B4-BE49-F238E27FC236}">
                <a16:creationId xmlns:a16="http://schemas.microsoft.com/office/drawing/2014/main" id="{C045E9DF-7125-47CB-8E87-5F86E10912AE}"/>
              </a:ext>
            </a:extLst>
          </p:cNvPr>
          <p:cNvSpPr txBox="1"/>
          <p:nvPr/>
        </p:nvSpPr>
        <p:spPr>
          <a:xfrm>
            <a:off x="10546081" y="4610151"/>
            <a:ext cx="1458884"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distance (m)</a:t>
            </a:r>
            <a:endParaRPr lang="en-AU"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F296A9E9-301E-401F-BDD9-E242C2995F83}"/>
              </a:ext>
            </a:extLst>
          </p:cNvPr>
          <p:cNvSpPr txBox="1"/>
          <p:nvPr/>
        </p:nvSpPr>
        <p:spPr>
          <a:xfrm>
            <a:off x="100370" y="3059668"/>
            <a:ext cx="768802"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 (m)</a:t>
            </a:r>
            <a:endParaRPr lang="en-AU" dirty="0">
              <a:latin typeface="Arial" panose="020B0604020202020204" pitchFamily="34" charset="0"/>
              <a:cs typeface="Arial" panose="020B0604020202020204" pitchFamily="34" charset="0"/>
            </a:endParaRPr>
          </a:p>
        </p:txBody>
      </p:sp>
      <p:cxnSp>
        <p:nvCxnSpPr>
          <p:cNvPr id="26" name="Straight Arrow Connector 25">
            <a:extLst>
              <a:ext uri="{FF2B5EF4-FFF2-40B4-BE49-F238E27FC236}">
                <a16:creationId xmlns:a16="http://schemas.microsoft.com/office/drawing/2014/main" id="{5F0988A5-3072-427A-8B56-EF2A86D94208}"/>
              </a:ext>
            </a:extLst>
          </p:cNvPr>
          <p:cNvCxnSpPr>
            <a:cxnSpLocks/>
          </p:cNvCxnSpPr>
          <p:nvPr/>
        </p:nvCxnSpPr>
        <p:spPr>
          <a:xfrm>
            <a:off x="4776664" y="6355844"/>
            <a:ext cx="2283228" cy="0"/>
          </a:xfrm>
          <a:prstGeom prst="straightConnector1">
            <a:avLst/>
          </a:prstGeom>
          <a:ln w="190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AF40ECB2-87DF-4999-AF40-68687A136E95}"/>
              </a:ext>
            </a:extLst>
          </p:cNvPr>
          <p:cNvSpPr txBox="1"/>
          <p:nvPr/>
        </p:nvSpPr>
        <p:spPr>
          <a:xfrm>
            <a:off x="4666376" y="6355844"/>
            <a:ext cx="2859248"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Direction of propagation</a:t>
            </a:r>
            <a:endParaRPr lang="en-AU"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EA374443-D4EE-404F-881A-C07F9CA8A936}"/>
              </a:ext>
            </a:extLst>
          </p:cNvPr>
          <p:cNvSpPr txBox="1"/>
          <p:nvPr/>
        </p:nvSpPr>
        <p:spPr>
          <a:xfrm>
            <a:off x="3010253" y="3923926"/>
            <a:ext cx="97451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X</a:t>
            </a:r>
            <a:endParaRPr lang="en-AU"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04549C7E-D2E7-4E02-9162-0480EAB4F505}"/>
              </a:ext>
            </a:extLst>
          </p:cNvPr>
          <p:cNvSpPr txBox="1"/>
          <p:nvPr/>
        </p:nvSpPr>
        <p:spPr>
          <a:xfrm>
            <a:off x="6832718" y="2842060"/>
            <a:ext cx="97451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Down</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52779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B9E35-6832-441E-961E-A01B299FE6E3}"/>
              </a:ext>
            </a:extLst>
          </p:cNvPr>
          <p:cNvSpPr>
            <a:spLocks noGrp="1"/>
          </p:cNvSpPr>
          <p:nvPr>
            <p:ph type="title"/>
          </p:nvPr>
        </p:nvSpPr>
        <p:spPr/>
        <p:txBody>
          <a:bodyPr/>
          <a:lstStyle/>
          <a:p>
            <a:r>
              <a:rPr lang="en-US" dirty="0" err="1"/>
              <a:t>Wavefronts</a:t>
            </a:r>
            <a:r>
              <a:rPr lang="en-US" dirty="0"/>
              <a:t> and Rays</a:t>
            </a:r>
            <a:endParaRPr lang="en-AU" dirty="0"/>
          </a:p>
        </p:txBody>
      </p:sp>
      <p:sp>
        <p:nvSpPr>
          <p:cNvPr id="3" name="Content Placeholder 2">
            <a:extLst>
              <a:ext uri="{FF2B5EF4-FFF2-40B4-BE49-F238E27FC236}">
                <a16:creationId xmlns:a16="http://schemas.microsoft.com/office/drawing/2014/main" id="{7AB5DB27-163C-4D74-AC1F-913FC446DD9F}"/>
              </a:ext>
            </a:extLst>
          </p:cNvPr>
          <p:cNvSpPr>
            <a:spLocks noGrp="1"/>
          </p:cNvSpPr>
          <p:nvPr>
            <p:ph idx="1"/>
          </p:nvPr>
        </p:nvSpPr>
        <p:spPr>
          <a:xfrm>
            <a:off x="685800" y="2194560"/>
            <a:ext cx="10820400" cy="4024125"/>
          </a:xfrm>
        </p:spPr>
        <p:txBody>
          <a:bodyPr/>
          <a:lstStyle/>
          <a:p>
            <a:r>
              <a:rPr lang="en-US" dirty="0"/>
              <a:t>Waves can be represented in 2D diagrams using </a:t>
            </a:r>
            <a:r>
              <a:rPr lang="en-US" dirty="0" err="1"/>
              <a:t>wavefronts</a:t>
            </a:r>
            <a:r>
              <a:rPr lang="en-US" dirty="0"/>
              <a:t> and/or rays</a:t>
            </a:r>
          </a:p>
          <a:p>
            <a:r>
              <a:rPr lang="en-US" dirty="0" err="1"/>
              <a:t>Wavefronts</a:t>
            </a:r>
            <a:r>
              <a:rPr lang="en-US" dirty="0"/>
              <a:t> show the locations of peaks (or troughs but not both)</a:t>
            </a:r>
          </a:p>
          <a:p>
            <a:r>
              <a:rPr lang="en-US" dirty="0"/>
              <a:t>Rays show the direction of wave propagation</a:t>
            </a:r>
          </a:p>
          <a:p>
            <a:r>
              <a:rPr lang="en-US" dirty="0"/>
              <a:t>Rays and </a:t>
            </a:r>
            <a:r>
              <a:rPr lang="en-US" dirty="0" err="1"/>
              <a:t>wavefronts</a:t>
            </a:r>
            <a:r>
              <a:rPr lang="en-US" dirty="0"/>
              <a:t> are perpendicular</a:t>
            </a:r>
            <a:endParaRPr lang="en-AU" dirty="0"/>
          </a:p>
        </p:txBody>
      </p:sp>
      <p:grpSp>
        <p:nvGrpSpPr>
          <p:cNvPr id="7" name="Group 6">
            <a:extLst>
              <a:ext uri="{FF2B5EF4-FFF2-40B4-BE49-F238E27FC236}">
                <a16:creationId xmlns:a16="http://schemas.microsoft.com/office/drawing/2014/main" id="{E7694AE8-B89D-4E76-94A8-9B29B6298890}"/>
              </a:ext>
            </a:extLst>
          </p:cNvPr>
          <p:cNvGrpSpPr/>
          <p:nvPr/>
        </p:nvGrpSpPr>
        <p:grpSpPr>
          <a:xfrm>
            <a:off x="2019239" y="4342931"/>
            <a:ext cx="2355268" cy="2048902"/>
            <a:chOff x="2019239" y="4342931"/>
            <a:chExt cx="2355268" cy="2048902"/>
          </a:xfrm>
        </p:grpSpPr>
        <p:cxnSp>
          <p:nvCxnSpPr>
            <p:cNvPr id="5" name="Straight Connector 4">
              <a:extLst>
                <a:ext uri="{FF2B5EF4-FFF2-40B4-BE49-F238E27FC236}">
                  <a16:creationId xmlns:a16="http://schemas.microsoft.com/office/drawing/2014/main" id="{4BBE386C-1F07-4910-96D4-6C849CE35A59}"/>
                </a:ext>
              </a:extLst>
            </p:cNvPr>
            <p:cNvCxnSpPr/>
            <p:nvPr/>
          </p:nvCxnSpPr>
          <p:spPr>
            <a:xfrm>
              <a:off x="2623293" y="4619930"/>
              <a:ext cx="0" cy="1518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B4CF41E9-C6E0-4B65-B1B0-2459513E77CB}"/>
                </a:ext>
              </a:extLst>
            </p:cNvPr>
            <p:cNvCxnSpPr/>
            <p:nvPr/>
          </p:nvCxnSpPr>
          <p:spPr>
            <a:xfrm>
              <a:off x="2814486" y="4619930"/>
              <a:ext cx="0" cy="151845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35D865C-54F0-4A57-AF4D-5B2E89AFC5E2}"/>
                </a:ext>
              </a:extLst>
            </p:cNvPr>
            <p:cNvCxnSpPr/>
            <p:nvPr/>
          </p:nvCxnSpPr>
          <p:spPr>
            <a:xfrm>
              <a:off x="3011221" y="4619930"/>
              <a:ext cx="0" cy="151845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9E1301A-11D0-4DD3-8C16-1723DCBDDDB6}"/>
                </a:ext>
              </a:extLst>
            </p:cNvPr>
            <p:cNvCxnSpPr/>
            <p:nvPr/>
          </p:nvCxnSpPr>
          <p:spPr>
            <a:xfrm>
              <a:off x="3205184" y="4619930"/>
              <a:ext cx="0" cy="151845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0AB9965-015C-4A71-91A2-EBB31E17C5E3}"/>
                </a:ext>
              </a:extLst>
            </p:cNvPr>
            <p:cNvCxnSpPr/>
            <p:nvPr/>
          </p:nvCxnSpPr>
          <p:spPr>
            <a:xfrm>
              <a:off x="3401919" y="4619930"/>
              <a:ext cx="0" cy="151845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0BC7F25-FF27-470A-A619-32976F8A644A}"/>
                </a:ext>
              </a:extLst>
            </p:cNvPr>
            <p:cNvCxnSpPr/>
            <p:nvPr/>
          </p:nvCxnSpPr>
          <p:spPr>
            <a:xfrm>
              <a:off x="3598653" y="4619930"/>
              <a:ext cx="0" cy="151845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22050C0-31B6-4BF0-9F36-922CD3036388}"/>
                </a:ext>
              </a:extLst>
            </p:cNvPr>
            <p:cNvCxnSpPr/>
            <p:nvPr/>
          </p:nvCxnSpPr>
          <p:spPr>
            <a:xfrm>
              <a:off x="3795388" y="4619930"/>
              <a:ext cx="0" cy="151845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9C35BB2-5148-42C1-9373-F36B80C41CBB}"/>
                </a:ext>
              </a:extLst>
            </p:cNvPr>
            <p:cNvCxnSpPr/>
            <p:nvPr/>
          </p:nvCxnSpPr>
          <p:spPr>
            <a:xfrm>
              <a:off x="3989351" y="4619930"/>
              <a:ext cx="0" cy="151845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F63EB56-0958-4C82-97C0-529E102A1C92}"/>
                </a:ext>
              </a:extLst>
            </p:cNvPr>
            <p:cNvCxnSpPr/>
            <p:nvPr/>
          </p:nvCxnSpPr>
          <p:spPr>
            <a:xfrm>
              <a:off x="4186086" y="4619930"/>
              <a:ext cx="0" cy="151845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52B3507-FCFB-4E2B-84A6-6F7A12F45ADC}"/>
                </a:ext>
              </a:extLst>
            </p:cNvPr>
            <p:cNvCxnSpPr>
              <a:cxnSpLocks/>
            </p:cNvCxnSpPr>
            <p:nvPr/>
          </p:nvCxnSpPr>
          <p:spPr>
            <a:xfrm>
              <a:off x="2623293" y="5323742"/>
              <a:ext cx="175121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9EC51A1-EC6C-4242-97E7-5C9B7808C085}"/>
                </a:ext>
              </a:extLst>
            </p:cNvPr>
            <p:cNvSpPr txBox="1"/>
            <p:nvPr/>
          </p:nvSpPr>
          <p:spPr>
            <a:xfrm>
              <a:off x="2019239" y="4342931"/>
              <a:ext cx="1208108" cy="276999"/>
            </a:xfrm>
            <a:prstGeom prst="rect">
              <a:avLst/>
            </a:prstGeom>
            <a:noFill/>
          </p:spPr>
          <p:txBody>
            <a:bodyPr wrap="square" rtlCol="0">
              <a:spAutoFit/>
            </a:bodyPr>
            <a:lstStyle/>
            <a:p>
              <a:r>
                <a:rPr lang="en-US" sz="1200" dirty="0"/>
                <a:t>Wave source</a:t>
              </a:r>
              <a:endParaRPr lang="en-AU" dirty="0"/>
            </a:p>
          </p:txBody>
        </p:sp>
        <p:sp>
          <p:nvSpPr>
            <p:cNvPr id="21" name="TextBox 20">
              <a:extLst>
                <a:ext uri="{FF2B5EF4-FFF2-40B4-BE49-F238E27FC236}">
                  <a16:creationId xmlns:a16="http://schemas.microsoft.com/office/drawing/2014/main" id="{26792573-6D7E-4D03-BDE0-91B0CC0496C8}"/>
                </a:ext>
              </a:extLst>
            </p:cNvPr>
            <p:cNvSpPr txBox="1"/>
            <p:nvPr/>
          </p:nvSpPr>
          <p:spPr>
            <a:xfrm>
              <a:off x="2781243" y="6114834"/>
              <a:ext cx="1208108" cy="276999"/>
            </a:xfrm>
            <a:prstGeom prst="rect">
              <a:avLst/>
            </a:prstGeom>
            <a:noFill/>
          </p:spPr>
          <p:txBody>
            <a:bodyPr wrap="square" rtlCol="0">
              <a:spAutoFit/>
            </a:bodyPr>
            <a:lstStyle/>
            <a:p>
              <a:r>
                <a:rPr lang="en-US" sz="1200" dirty="0" err="1"/>
                <a:t>Wavefronts</a:t>
              </a:r>
              <a:endParaRPr lang="en-AU" dirty="0"/>
            </a:p>
          </p:txBody>
        </p:sp>
      </p:grpSp>
      <p:sp>
        <p:nvSpPr>
          <p:cNvPr id="22" name="TextBox 21">
            <a:extLst>
              <a:ext uri="{FF2B5EF4-FFF2-40B4-BE49-F238E27FC236}">
                <a16:creationId xmlns:a16="http://schemas.microsoft.com/office/drawing/2014/main" id="{FF374D1D-DF0C-43A8-928B-BD1C83158B99}"/>
              </a:ext>
            </a:extLst>
          </p:cNvPr>
          <p:cNvSpPr txBox="1"/>
          <p:nvPr/>
        </p:nvSpPr>
        <p:spPr>
          <a:xfrm>
            <a:off x="4197649" y="5012094"/>
            <a:ext cx="1208108" cy="276999"/>
          </a:xfrm>
          <a:prstGeom prst="rect">
            <a:avLst/>
          </a:prstGeom>
          <a:noFill/>
        </p:spPr>
        <p:txBody>
          <a:bodyPr wrap="square" rtlCol="0">
            <a:spAutoFit/>
          </a:bodyPr>
          <a:lstStyle/>
          <a:p>
            <a:r>
              <a:rPr lang="en-US" sz="1200" dirty="0"/>
              <a:t>Ray</a:t>
            </a:r>
            <a:endParaRPr lang="en-AU" dirty="0"/>
          </a:p>
        </p:txBody>
      </p:sp>
      <p:grpSp>
        <p:nvGrpSpPr>
          <p:cNvPr id="4" name="Group 3">
            <a:extLst>
              <a:ext uri="{FF2B5EF4-FFF2-40B4-BE49-F238E27FC236}">
                <a16:creationId xmlns:a16="http://schemas.microsoft.com/office/drawing/2014/main" id="{44A5B022-BE26-47A6-A0D3-9559D7BA357B}"/>
              </a:ext>
            </a:extLst>
          </p:cNvPr>
          <p:cNvGrpSpPr/>
          <p:nvPr/>
        </p:nvGrpSpPr>
        <p:grpSpPr>
          <a:xfrm>
            <a:off x="7012898" y="4048468"/>
            <a:ext cx="2555809" cy="2550547"/>
            <a:chOff x="5623915" y="4122327"/>
            <a:chExt cx="2555809" cy="2550547"/>
          </a:xfrm>
        </p:grpSpPr>
        <p:sp>
          <p:nvSpPr>
            <p:cNvPr id="23" name="Oval 22">
              <a:extLst>
                <a:ext uri="{FF2B5EF4-FFF2-40B4-BE49-F238E27FC236}">
                  <a16:creationId xmlns:a16="http://schemas.microsoft.com/office/drawing/2014/main" id="{B09E6610-8804-417A-9781-5252795E1361}"/>
                </a:ext>
              </a:extLst>
            </p:cNvPr>
            <p:cNvSpPr/>
            <p:nvPr/>
          </p:nvSpPr>
          <p:spPr>
            <a:xfrm>
              <a:off x="5824451" y="4333793"/>
              <a:ext cx="2160000" cy="2160000"/>
            </a:xfrm>
            <a:prstGeom prst="ellipse">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Oval 23">
              <a:extLst>
                <a:ext uri="{FF2B5EF4-FFF2-40B4-BE49-F238E27FC236}">
                  <a16:creationId xmlns:a16="http://schemas.microsoft.com/office/drawing/2014/main" id="{64C0A14C-AEF8-45DF-872B-FE1B221F5182}"/>
                </a:ext>
              </a:extLst>
            </p:cNvPr>
            <p:cNvSpPr/>
            <p:nvPr/>
          </p:nvSpPr>
          <p:spPr>
            <a:xfrm>
              <a:off x="6364451" y="4873793"/>
              <a:ext cx="1080000" cy="1080000"/>
            </a:xfrm>
            <a:prstGeom prst="ellipse">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Oval 24">
              <a:extLst>
                <a:ext uri="{FF2B5EF4-FFF2-40B4-BE49-F238E27FC236}">
                  <a16:creationId xmlns:a16="http://schemas.microsoft.com/office/drawing/2014/main" id="{2A68D408-AB65-4C04-A18E-08706C152774}"/>
                </a:ext>
              </a:extLst>
            </p:cNvPr>
            <p:cNvSpPr/>
            <p:nvPr/>
          </p:nvSpPr>
          <p:spPr>
            <a:xfrm>
              <a:off x="6096000" y="4598685"/>
              <a:ext cx="1620000" cy="1620000"/>
            </a:xfrm>
            <a:prstGeom prst="ellipse">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6" name="Oval 25">
              <a:extLst>
                <a:ext uri="{FF2B5EF4-FFF2-40B4-BE49-F238E27FC236}">
                  <a16:creationId xmlns:a16="http://schemas.microsoft.com/office/drawing/2014/main" id="{B9362256-2282-447D-B506-A6B7E5509AE6}"/>
                </a:ext>
              </a:extLst>
            </p:cNvPr>
            <p:cNvSpPr/>
            <p:nvPr/>
          </p:nvSpPr>
          <p:spPr>
            <a:xfrm>
              <a:off x="6634451" y="5100021"/>
              <a:ext cx="540000" cy="540000"/>
            </a:xfrm>
            <a:prstGeom prst="ellipse">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34" name="Group 33">
              <a:extLst>
                <a:ext uri="{FF2B5EF4-FFF2-40B4-BE49-F238E27FC236}">
                  <a16:creationId xmlns:a16="http://schemas.microsoft.com/office/drawing/2014/main" id="{EFF97A51-0B28-4182-BA27-48DA44E40E85}"/>
                </a:ext>
              </a:extLst>
            </p:cNvPr>
            <p:cNvGrpSpPr/>
            <p:nvPr/>
          </p:nvGrpSpPr>
          <p:grpSpPr>
            <a:xfrm>
              <a:off x="5629177" y="4122887"/>
              <a:ext cx="2550547" cy="2549986"/>
              <a:chOff x="5629177" y="4122887"/>
              <a:chExt cx="2550547" cy="2549986"/>
            </a:xfrm>
          </p:grpSpPr>
          <p:cxnSp>
            <p:nvCxnSpPr>
              <p:cNvPr id="28" name="Straight Arrow Connector 27">
                <a:extLst>
                  <a:ext uri="{FF2B5EF4-FFF2-40B4-BE49-F238E27FC236}">
                    <a16:creationId xmlns:a16="http://schemas.microsoft.com/office/drawing/2014/main" id="{9FAA7096-E21D-4748-BCA6-64E46B44D697}"/>
                  </a:ext>
                </a:extLst>
              </p:cNvPr>
              <p:cNvCxnSpPr>
                <a:cxnSpLocks/>
              </p:cNvCxnSpPr>
              <p:nvPr/>
            </p:nvCxnSpPr>
            <p:spPr>
              <a:xfrm>
                <a:off x="6904451" y="5378206"/>
                <a:ext cx="127527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CD652A0D-E7F3-460B-AD8D-7774600EB8D2}"/>
                  </a:ext>
                </a:extLst>
              </p:cNvPr>
              <p:cNvCxnSpPr>
                <a:cxnSpLocks/>
              </p:cNvCxnSpPr>
              <p:nvPr/>
            </p:nvCxnSpPr>
            <p:spPr>
              <a:xfrm flipH="1">
                <a:off x="5629177" y="5375563"/>
                <a:ext cx="127527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4ACAA814-D62F-4FE4-A0D7-7BC0F8F05EF1}"/>
                  </a:ext>
                </a:extLst>
              </p:cNvPr>
              <p:cNvCxnSpPr>
                <a:cxnSpLocks/>
              </p:cNvCxnSpPr>
              <p:nvPr/>
            </p:nvCxnSpPr>
            <p:spPr>
              <a:xfrm rot="5400000">
                <a:off x="6266814" y="6035237"/>
                <a:ext cx="127527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F2F0D44-8B76-4697-A066-917858D6D493}"/>
                  </a:ext>
                </a:extLst>
              </p:cNvPr>
              <p:cNvCxnSpPr>
                <a:cxnSpLocks/>
              </p:cNvCxnSpPr>
              <p:nvPr/>
            </p:nvCxnSpPr>
            <p:spPr>
              <a:xfrm rot="5400000" flipH="1">
                <a:off x="6273845" y="4760524"/>
                <a:ext cx="127527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DA53A245-DFE3-4A8F-A543-75C835F24E08}"/>
                </a:ext>
              </a:extLst>
            </p:cNvPr>
            <p:cNvGrpSpPr/>
            <p:nvPr/>
          </p:nvGrpSpPr>
          <p:grpSpPr>
            <a:xfrm rot="2700000">
              <a:off x="5623634" y="4122608"/>
              <a:ext cx="2550547" cy="2549986"/>
              <a:chOff x="5629177" y="4122887"/>
              <a:chExt cx="2550547" cy="2549986"/>
            </a:xfrm>
          </p:grpSpPr>
          <p:cxnSp>
            <p:nvCxnSpPr>
              <p:cNvPr id="36" name="Straight Arrow Connector 35">
                <a:extLst>
                  <a:ext uri="{FF2B5EF4-FFF2-40B4-BE49-F238E27FC236}">
                    <a16:creationId xmlns:a16="http://schemas.microsoft.com/office/drawing/2014/main" id="{8F2FC645-29AD-4082-A3BE-EA721E051EB5}"/>
                  </a:ext>
                </a:extLst>
              </p:cNvPr>
              <p:cNvCxnSpPr>
                <a:cxnSpLocks/>
              </p:cNvCxnSpPr>
              <p:nvPr/>
            </p:nvCxnSpPr>
            <p:spPr>
              <a:xfrm>
                <a:off x="6904451" y="5378206"/>
                <a:ext cx="127527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83EC78FD-B234-49D3-B44D-07C505F09B0A}"/>
                  </a:ext>
                </a:extLst>
              </p:cNvPr>
              <p:cNvCxnSpPr>
                <a:cxnSpLocks/>
              </p:cNvCxnSpPr>
              <p:nvPr/>
            </p:nvCxnSpPr>
            <p:spPr>
              <a:xfrm flipH="1">
                <a:off x="5629177" y="5375563"/>
                <a:ext cx="127527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E15EF4BD-041F-42D7-A673-89B742BD689A}"/>
                  </a:ext>
                </a:extLst>
              </p:cNvPr>
              <p:cNvCxnSpPr>
                <a:cxnSpLocks/>
              </p:cNvCxnSpPr>
              <p:nvPr/>
            </p:nvCxnSpPr>
            <p:spPr>
              <a:xfrm rot="5400000">
                <a:off x="6266814" y="6035237"/>
                <a:ext cx="127527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E83C429-39F9-43EF-B20F-129EF0D46431}"/>
                  </a:ext>
                </a:extLst>
              </p:cNvPr>
              <p:cNvCxnSpPr>
                <a:cxnSpLocks/>
              </p:cNvCxnSpPr>
              <p:nvPr/>
            </p:nvCxnSpPr>
            <p:spPr>
              <a:xfrm rot="5400000" flipH="1">
                <a:off x="6273845" y="4760524"/>
                <a:ext cx="127527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
          <p:nvSpPr>
            <p:cNvPr id="27" name="Oval 26">
              <a:extLst>
                <a:ext uri="{FF2B5EF4-FFF2-40B4-BE49-F238E27FC236}">
                  <a16:creationId xmlns:a16="http://schemas.microsoft.com/office/drawing/2014/main" id="{E5A76447-5112-4AD6-AD74-9EC331965E0A}"/>
                </a:ext>
              </a:extLst>
            </p:cNvPr>
            <p:cNvSpPr/>
            <p:nvPr/>
          </p:nvSpPr>
          <p:spPr>
            <a:xfrm>
              <a:off x="6874689" y="5323742"/>
              <a:ext cx="90000" cy="9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36672897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07EB2-C0E7-4557-BEA6-C2BCF14C42C0}"/>
              </a:ext>
            </a:extLst>
          </p:cNvPr>
          <p:cNvSpPr>
            <a:spLocks noGrp="1"/>
          </p:cNvSpPr>
          <p:nvPr>
            <p:ph type="title"/>
          </p:nvPr>
        </p:nvSpPr>
        <p:spPr/>
        <p:txBody>
          <a:bodyPr/>
          <a:lstStyle/>
          <a:p>
            <a:r>
              <a:rPr lang="en-US" dirty="0"/>
              <a:t>Reflection</a:t>
            </a:r>
            <a:endParaRPr lang="en-AU" dirty="0"/>
          </a:p>
        </p:txBody>
      </p:sp>
      <p:sp>
        <p:nvSpPr>
          <p:cNvPr id="3" name="Content Placeholder 2">
            <a:extLst>
              <a:ext uri="{FF2B5EF4-FFF2-40B4-BE49-F238E27FC236}">
                <a16:creationId xmlns:a16="http://schemas.microsoft.com/office/drawing/2014/main" id="{5D9D01EB-B6B3-4CC8-8ADF-A49ABC0A2C8E}"/>
              </a:ext>
            </a:extLst>
          </p:cNvPr>
          <p:cNvSpPr>
            <a:spLocks noGrp="1"/>
          </p:cNvSpPr>
          <p:nvPr>
            <p:ph idx="1"/>
          </p:nvPr>
        </p:nvSpPr>
        <p:spPr>
          <a:xfrm>
            <a:off x="685800" y="1664241"/>
            <a:ext cx="10820400" cy="4024125"/>
          </a:xfrm>
        </p:spPr>
        <p:txBody>
          <a:bodyPr/>
          <a:lstStyle/>
          <a:p>
            <a:r>
              <a:rPr lang="en-US" dirty="0"/>
              <a:t>When a wave strikes a surface, energy can be absorbed, transmitted through, or reflected, typically a mix of all three</a:t>
            </a:r>
          </a:p>
          <a:p>
            <a:r>
              <a:rPr lang="en-US" dirty="0"/>
              <a:t>Waves reflect off surfaces obeying the law of reflection</a:t>
            </a:r>
          </a:p>
          <a:p>
            <a:r>
              <a:rPr lang="en-US" dirty="0"/>
              <a:t>Angle of incidence = angle of reflection</a:t>
            </a:r>
          </a:p>
          <a:p>
            <a:r>
              <a:rPr lang="en-US" dirty="0"/>
              <a:t>Easiest to picture treating the waves as rays</a:t>
            </a:r>
          </a:p>
          <a:p>
            <a:endParaRPr lang="en-AU" dirty="0"/>
          </a:p>
        </p:txBody>
      </p:sp>
      <p:grpSp>
        <p:nvGrpSpPr>
          <p:cNvPr id="6" name="Group 5">
            <a:extLst>
              <a:ext uri="{FF2B5EF4-FFF2-40B4-BE49-F238E27FC236}">
                <a16:creationId xmlns:a16="http://schemas.microsoft.com/office/drawing/2014/main" id="{B340CA5C-8EDA-4C17-8C16-2DF6C32A294F}"/>
              </a:ext>
            </a:extLst>
          </p:cNvPr>
          <p:cNvGrpSpPr/>
          <p:nvPr/>
        </p:nvGrpSpPr>
        <p:grpSpPr>
          <a:xfrm>
            <a:off x="1845425" y="3801078"/>
            <a:ext cx="8861368" cy="3774576"/>
            <a:chOff x="1845425" y="3647046"/>
            <a:chExt cx="8861368" cy="3774576"/>
          </a:xfrm>
        </p:grpSpPr>
        <p:sp>
          <p:nvSpPr>
            <p:cNvPr id="13" name="Arc 12">
              <a:extLst>
                <a:ext uri="{FF2B5EF4-FFF2-40B4-BE49-F238E27FC236}">
                  <a16:creationId xmlns:a16="http://schemas.microsoft.com/office/drawing/2014/main" id="{AD795200-9BD0-471F-8567-79A20385F1A3}"/>
                </a:ext>
              </a:extLst>
            </p:cNvPr>
            <p:cNvSpPr/>
            <p:nvPr/>
          </p:nvSpPr>
          <p:spPr>
            <a:xfrm>
              <a:off x="5320583" y="5785471"/>
              <a:ext cx="1440000" cy="1440000"/>
            </a:xfrm>
            <a:prstGeom prst="arc">
              <a:avLst>
                <a:gd name="adj1" fmla="val 13728986"/>
                <a:gd name="adj2" fmla="val 1619255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6" name="Arc 15">
              <a:extLst>
                <a:ext uri="{FF2B5EF4-FFF2-40B4-BE49-F238E27FC236}">
                  <a16:creationId xmlns:a16="http://schemas.microsoft.com/office/drawing/2014/main" id="{1DE21E35-1DE1-4CF3-9476-5A0C6D5BAEBB}"/>
                </a:ext>
              </a:extLst>
            </p:cNvPr>
            <p:cNvSpPr/>
            <p:nvPr/>
          </p:nvSpPr>
          <p:spPr>
            <a:xfrm>
              <a:off x="5140581" y="5621622"/>
              <a:ext cx="1800000" cy="1800000"/>
            </a:xfrm>
            <a:prstGeom prst="arc">
              <a:avLst>
                <a:gd name="adj1" fmla="val 16222807"/>
                <a:gd name="adj2" fmla="val 1867697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nvGrpSpPr>
            <p:cNvPr id="4" name="Group 3">
              <a:extLst>
                <a:ext uri="{FF2B5EF4-FFF2-40B4-BE49-F238E27FC236}">
                  <a16:creationId xmlns:a16="http://schemas.microsoft.com/office/drawing/2014/main" id="{12043E5A-D202-4B76-A81C-E76A1CF12FF8}"/>
                </a:ext>
              </a:extLst>
            </p:cNvPr>
            <p:cNvGrpSpPr/>
            <p:nvPr/>
          </p:nvGrpSpPr>
          <p:grpSpPr>
            <a:xfrm>
              <a:off x="1845425" y="3647046"/>
              <a:ext cx="8861368" cy="2894541"/>
              <a:chOff x="1845425" y="3647046"/>
              <a:chExt cx="8861368" cy="2894541"/>
            </a:xfrm>
          </p:grpSpPr>
          <p:cxnSp>
            <p:nvCxnSpPr>
              <p:cNvPr id="5" name="Straight Connector 4">
                <a:extLst>
                  <a:ext uri="{FF2B5EF4-FFF2-40B4-BE49-F238E27FC236}">
                    <a16:creationId xmlns:a16="http://schemas.microsoft.com/office/drawing/2014/main" id="{BA2A1FCC-8AAD-47F2-A2E4-ECB51753D583}"/>
                  </a:ext>
                </a:extLst>
              </p:cNvPr>
              <p:cNvCxnSpPr/>
              <p:nvPr/>
            </p:nvCxnSpPr>
            <p:spPr>
              <a:xfrm>
                <a:off x="1845425" y="6541587"/>
                <a:ext cx="886136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59858ED-F1C2-459E-8179-3CD0E4D0CF46}"/>
                  </a:ext>
                </a:extLst>
              </p:cNvPr>
              <p:cNvCxnSpPr/>
              <p:nvPr/>
            </p:nvCxnSpPr>
            <p:spPr>
              <a:xfrm flipV="1">
                <a:off x="6040582" y="3826096"/>
                <a:ext cx="0" cy="271549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981B7EBC-6CD5-484C-AFBF-581EFFB4B0E8}"/>
                  </a:ext>
                </a:extLst>
              </p:cNvPr>
              <p:cNvCxnSpPr/>
              <p:nvPr/>
            </p:nvCxnSpPr>
            <p:spPr>
              <a:xfrm>
                <a:off x="3868189" y="3946631"/>
                <a:ext cx="2172393" cy="259495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14E81C7-5218-424C-8CA5-535C2081C70D}"/>
                  </a:ext>
                </a:extLst>
              </p:cNvPr>
              <p:cNvCxnSpPr>
                <a:cxnSpLocks/>
              </p:cNvCxnSpPr>
              <p:nvPr/>
            </p:nvCxnSpPr>
            <p:spPr>
              <a:xfrm flipV="1">
                <a:off x="6040582" y="3946630"/>
                <a:ext cx="2172393" cy="259495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A4C9188-DAC6-42B3-8CBA-6DC0DE6F56C7}"/>
                  </a:ext>
                </a:extLst>
              </p:cNvPr>
              <p:cNvSpPr txBox="1"/>
              <p:nvPr/>
            </p:nvSpPr>
            <p:spPr>
              <a:xfrm>
                <a:off x="6040581" y="5067887"/>
                <a:ext cx="1064029" cy="461665"/>
              </a:xfrm>
              <a:prstGeom prst="rect">
                <a:avLst/>
              </a:prstGeom>
              <a:noFill/>
            </p:spPr>
            <p:txBody>
              <a:bodyPr wrap="square" rtlCol="0">
                <a:spAutoFit/>
              </a:bodyPr>
              <a:lstStyle/>
              <a:p>
                <a:r>
                  <a:rPr lang="en-US" sz="1200" dirty="0"/>
                  <a:t>Angle of reflection</a:t>
                </a:r>
                <a:endParaRPr lang="en-AU" sz="1200" dirty="0"/>
              </a:p>
            </p:txBody>
          </p:sp>
          <p:sp>
            <p:nvSpPr>
              <p:cNvPr id="15" name="TextBox 14">
                <a:extLst>
                  <a:ext uri="{FF2B5EF4-FFF2-40B4-BE49-F238E27FC236}">
                    <a16:creationId xmlns:a16="http://schemas.microsoft.com/office/drawing/2014/main" id="{DED9E762-AA23-4F4E-A631-6328C48E1A47}"/>
                  </a:ext>
                </a:extLst>
              </p:cNvPr>
              <p:cNvSpPr txBox="1"/>
              <p:nvPr/>
            </p:nvSpPr>
            <p:spPr>
              <a:xfrm>
                <a:off x="5179371" y="5159956"/>
                <a:ext cx="1064029" cy="461665"/>
              </a:xfrm>
              <a:prstGeom prst="rect">
                <a:avLst/>
              </a:prstGeom>
              <a:noFill/>
            </p:spPr>
            <p:txBody>
              <a:bodyPr wrap="square" rtlCol="0">
                <a:spAutoFit/>
              </a:bodyPr>
              <a:lstStyle/>
              <a:p>
                <a:r>
                  <a:rPr lang="en-US" sz="1200" dirty="0"/>
                  <a:t>Angle of incidence</a:t>
                </a:r>
                <a:endParaRPr lang="en-AU" sz="1200" dirty="0"/>
              </a:p>
            </p:txBody>
          </p:sp>
          <p:sp>
            <p:nvSpPr>
              <p:cNvPr id="18" name="TextBox 17">
                <a:extLst>
                  <a:ext uri="{FF2B5EF4-FFF2-40B4-BE49-F238E27FC236}">
                    <a16:creationId xmlns:a16="http://schemas.microsoft.com/office/drawing/2014/main" id="{F52D6227-2AF8-46C5-AB89-FCE851053A32}"/>
                  </a:ext>
                </a:extLst>
              </p:cNvPr>
              <p:cNvSpPr txBox="1"/>
              <p:nvPr/>
            </p:nvSpPr>
            <p:spPr>
              <a:xfrm>
                <a:off x="6040580" y="3831712"/>
                <a:ext cx="1064029" cy="276999"/>
              </a:xfrm>
              <a:prstGeom prst="rect">
                <a:avLst/>
              </a:prstGeom>
              <a:noFill/>
            </p:spPr>
            <p:txBody>
              <a:bodyPr wrap="square" rtlCol="0">
                <a:spAutoFit/>
              </a:bodyPr>
              <a:lstStyle/>
              <a:p>
                <a:r>
                  <a:rPr lang="en-US" sz="1200" dirty="0"/>
                  <a:t>Normal</a:t>
                </a:r>
                <a:endParaRPr lang="en-AU" sz="1200" dirty="0"/>
              </a:p>
            </p:txBody>
          </p:sp>
          <p:sp>
            <p:nvSpPr>
              <p:cNvPr id="19" name="TextBox 18">
                <a:extLst>
                  <a:ext uri="{FF2B5EF4-FFF2-40B4-BE49-F238E27FC236}">
                    <a16:creationId xmlns:a16="http://schemas.microsoft.com/office/drawing/2014/main" id="{0E4AED01-8C12-43DF-9D46-7B700271CE3E}"/>
                  </a:ext>
                </a:extLst>
              </p:cNvPr>
              <p:cNvSpPr txBox="1"/>
              <p:nvPr/>
            </p:nvSpPr>
            <p:spPr>
              <a:xfrm>
                <a:off x="3419304" y="3647046"/>
                <a:ext cx="977442" cy="461665"/>
              </a:xfrm>
              <a:prstGeom prst="rect">
                <a:avLst/>
              </a:prstGeom>
              <a:noFill/>
            </p:spPr>
            <p:txBody>
              <a:bodyPr wrap="square" rtlCol="0">
                <a:spAutoFit/>
              </a:bodyPr>
              <a:lstStyle/>
              <a:p>
                <a:pPr algn="r"/>
                <a:r>
                  <a:rPr lang="en-US" sz="1200" dirty="0"/>
                  <a:t>Incident ray</a:t>
                </a:r>
                <a:endParaRPr lang="en-AU" sz="1200" dirty="0"/>
              </a:p>
            </p:txBody>
          </p:sp>
          <p:sp>
            <p:nvSpPr>
              <p:cNvPr id="20" name="TextBox 19">
                <a:extLst>
                  <a:ext uri="{FF2B5EF4-FFF2-40B4-BE49-F238E27FC236}">
                    <a16:creationId xmlns:a16="http://schemas.microsoft.com/office/drawing/2014/main" id="{88C94FDD-0884-4978-B8EA-6402086517C7}"/>
                  </a:ext>
                </a:extLst>
              </p:cNvPr>
              <p:cNvSpPr txBox="1"/>
              <p:nvPr/>
            </p:nvSpPr>
            <p:spPr>
              <a:xfrm>
                <a:off x="7608914" y="3675703"/>
                <a:ext cx="1064029" cy="461665"/>
              </a:xfrm>
              <a:prstGeom prst="rect">
                <a:avLst/>
              </a:prstGeom>
              <a:noFill/>
            </p:spPr>
            <p:txBody>
              <a:bodyPr wrap="square" rtlCol="0">
                <a:spAutoFit/>
              </a:bodyPr>
              <a:lstStyle/>
              <a:p>
                <a:r>
                  <a:rPr lang="en-US" sz="1200" dirty="0"/>
                  <a:t>Reflected ray</a:t>
                </a:r>
                <a:endParaRPr lang="en-AU" sz="1200" dirty="0"/>
              </a:p>
            </p:txBody>
          </p:sp>
        </p:grpSp>
      </p:grpSp>
    </p:spTree>
    <p:extLst>
      <p:ext uri="{BB962C8B-B14F-4D97-AF65-F5344CB8AC3E}">
        <p14:creationId xmlns:p14="http://schemas.microsoft.com/office/powerpoint/2010/main" val="17404758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C9078-1618-4511-93E4-590963AECD5A}"/>
              </a:ext>
            </a:extLst>
          </p:cNvPr>
          <p:cNvSpPr>
            <a:spLocks noGrp="1"/>
          </p:cNvSpPr>
          <p:nvPr>
            <p:ph type="title"/>
          </p:nvPr>
        </p:nvSpPr>
        <p:spPr/>
        <p:txBody>
          <a:bodyPr/>
          <a:lstStyle/>
          <a:p>
            <a:r>
              <a:rPr lang="en-US" dirty="0"/>
              <a:t>Echoes</a:t>
            </a:r>
            <a:endParaRPr lang="en-AU" dirty="0"/>
          </a:p>
        </p:txBody>
      </p:sp>
      <p:sp>
        <p:nvSpPr>
          <p:cNvPr id="3" name="Content Placeholder 2">
            <a:extLst>
              <a:ext uri="{FF2B5EF4-FFF2-40B4-BE49-F238E27FC236}">
                <a16:creationId xmlns:a16="http://schemas.microsoft.com/office/drawing/2014/main" id="{A2B04E43-FE6D-4D1C-9B0F-3B88BD98F92B}"/>
              </a:ext>
            </a:extLst>
          </p:cNvPr>
          <p:cNvSpPr>
            <a:spLocks noGrp="1"/>
          </p:cNvSpPr>
          <p:nvPr>
            <p:ph idx="1"/>
          </p:nvPr>
        </p:nvSpPr>
        <p:spPr/>
        <p:txBody>
          <a:bodyPr/>
          <a:lstStyle/>
          <a:p>
            <a:r>
              <a:rPr lang="en-US" dirty="0"/>
              <a:t>Echoes are heard when a single sound wave reaches an observer twice with a significant time delay in between (around 0.1s) </a:t>
            </a:r>
          </a:p>
          <a:p>
            <a:r>
              <a:rPr lang="en-US" dirty="0"/>
              <a:t>Caused by reflection of a wave of a surface</a:t>
            </a:r>
          </a:p>
          <a:p>
            <a:r>
              <a:rPr lang="en-US" dirty="0"/>
              <a:t>Works best off a smooth surface that doesn’t scatter the wave</a:t>
            </a:r>
          </a:p>
          <a:p>
            <a:r>
              <a:rPr lang="en-US" dirty="0"/>
              <a:t>Sound heard when you shout and then again when the reflected sound returns</a:t>
            </a:r>
            <a:endParaRPr lang="en-AU" dirty="0"/>
          </a:p>
        </p:txBody>
      </p:sp>
      <p:sp>
        <p:nvSpPr>
          <p:cNvPr id="20" name="Rectangle 19">
            <a:extLst>
              <a:ext uri="{FF2B5EF4-FFF2-40B4-BE49-F238E27FC236}">
                <a16:creationId xmlns:a16="http://schemas.microsoft.com/office/drawing/2014/main" id="{426B7CEF-8CEA-464E-BDBD-2F13F0BD8F37}"/>
              </a:ext>
            </a:extLst>
          </p:cNvPr>
          <p:cNvSpPr/>
          <p:nvPr/>
        </p:nvSpPr>
        <p:spPr>
          <a:xfrm>
            <a:off x="9626138" y="4341011"/>
            <a:ext cx="304799" cy="2482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2" name="Straight Arrow Connector 21">
            <a:extLst>
              <a:ext uri="{FF2B5EF4-FFF2-40B4-BE49-F238E27FC236}">
                <a16:creationId xmlns:a16="http://schemas.microsoft.com/office/drawing/2014/main" id="{F8660C89-E19E-48CE-9A36-BF6BA5C8A509}"/>
              </a:ext>
            </a:extLst>
          </p:cNvPr>
          <p:cNvCxnSpPr>
            <a:cxnSpLocks/>
          </p:cNvCxnSpPr>
          <p:nvPr/>
        </p:nvCxnSpPr>
        <p:spPr>
          <a:xfrm flipV="1">
            <a:off x="2527069" y="4772891"/>
            <a:ext cx="708244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AE191F2-5357-44EF-A819-F18D42EF0064}"/>
              </a:ext>
            </a:extLst>
          </p:cNvPr>
          <p:cNvCxnSpPr>
            <a:cxnSpLocks/>
          </p:cNvCxnSpPr>
          <p:nvPr/>
        </p:nvCxnSpPr>
        <p:spPr>
          <a:xfrm flipH="1" flipV="1">
            <a:off x="2521527" y="4668982"/>
            <a:ext cx="708244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352FFD2D-823D-4383-B943-8C8B06013C58}"/>
              </a:ext>
            </a:extLst>
          </p:cNvPr>
          <p:cNvGrpSpPr/>
          <p:nvPr/>
        </p:nvGrpSpPr>
        <p:grpSpPr>
          <a:xfrm>
            <a:off x="1740131" y="4517967"/>
            <a:ext cx="964277" cy="2033847"/>
            <a:chOff x="1740131" y="4517967"/>
            <a:chExt cx="964277" cy="2033847"/>
          </a:xfrm>
        </p:grpSpPr>
        <p:sp>
          <p:nvSpPr>
            <p:cNvPr id="5" name="Oval 4">
              <a:extLst>
                <a:ext uri="{FF2B5EF4-FFF2-40B4-BE49-F238E27FC236}">
                  <a16:creationId xmlns:a16="http://schemas.microsoft.com/office/drawing/2014/main" id="{C1D93EEA-25E4-4604-BAC4-A28E6C99E6CE}"/>
                </a:ext>
              </a:extLst>
            </p:cNvPr>
            <p:cNvSpPr/>
            <p:nvPr/>
          </p:nvSpPr>
          <p:spPr>
            <a:xfrm>
              <a:off x="1956262" y="4517967"/>
              <a:ext cx="565265" cy="56526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7" name="Straight Connector 6">
              <a:extLst>
                <a:ext uri="{FF2B5EF4-FFF2-40B4-BE49-F238E27FC236}">
                  <a16:creationId xmlns:a16="http://schemas.microsoft.com/office/drawing/2014/main" id="{136E9B27-7A2A-4D2D-8E4F-4CBD9B6498A8}"/>
                </a:ext>
              </a:extLst>
            </p:cNvPr>
            <p:cNvCxnSpPr/>
            <p:nvPr/>
          </p:nvCxnSpPr>
          <p:spPr>
            <a:xfrm>
              <a:off x="2222269" y="5083233"/>
              <a:ext cx="0" cy="936567"/>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0FF0B7C-943C-4635-BAE2-4A0357113075}"/>
                </a:ext>
              </a:extLst>
            </p:cNvPr>
            <p:cNvCxnSpPr>
              <a:cxnSpLocks/>
            </p:cNvCxnSpPr>
            <p:nvPr/>
          </p:nvCxnSpPr>
          <p:spPr>
            <a:xfrm flipH="1">
              <a:off x="1917469" y="6019800"/>
              <a:ext cx="304800" cy="532014"/>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0D9C51E-11E2-4247-A645-A859CB5E7368}"/>
                </a:ext>
              </a:extLst>
            </p:cNvPr>
            <p:cNvCxnSpPr>
              <a:cxnSpLocks/>
            </p:cNvCxnSpPr>
            <p:nvPr/>
          </p:nvCxnSpPr>
          <p:spPr>
            <a:xfrm flipH="1" flipV="1">
              <a:off x="2238894" y="6019800"/>
              <a:ext cx="304800" cy="532014"/>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322BED4-6684-4C93-B29C-4D15FA8097B1}"/>
                </a:ext>
              </a:extLst>
            </p:cNvPr>
            <p:cNvCxnSpPr>
              <a:cxnSpLocks/>
            </p:cNvCxnSpPr>
            <p:nvPr/>
          </p:nvCxnSpPr>
          <p:spPr>
            <a:xfrm flipH="1" flipV="1">
              <a:off x="1740131" y="4884493"/>
              <a:ext cx="484909" cy="335899"/>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C499F6-9F30-4DC8-B3D0-D897F9BE2ADF}"/>
                </a:ext>
              </a:extLst>
            </p:cNvPr>
            <p:cNvCxnSpPr>
              <a:cxnSpLocks/>
            </p:cNvCxnSpPr>
            <p:nvPr/>
          </p:nvCxnSpPr>
          <p:spPr>
            <a:xfrm flipH="1">
              <a:off x="2238895" y="4884493"/>
              <a:ext cx="465513" cy="335899"/>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343A299B-9520-4BE7-B41B-F5889F186AA0}"/>
                </a:ext>
              </a:extLst>
            </p:cNvPr>
            <p:cNvSpPr/>
            <p:nvPr/>
          </p:nvSpPr>
          <p:spPr>
            <a:xfrm>
              <a:off x="2152261" y="4824022"/>
              <a:ext cx="263236" cy="13854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Oval 24">
              <a:extLst>
                <a:ext uri="{FF2B5EF4-FFF2-40B4-BE49-F238E27FC236}">
                  <a16:creationId xmlns:a16="http://schemas.microsoft.com/office/drawing/2014/main" id="{759B93CB-F590-43DC-AF39-CD6B9CDFA407}"/>
                </a:ext>
              </a:extLst>
            </p:cNvPr>
            <p:cNvSpPr/>
            <p:nvPr/>
          </p:nvSpPr>
          <p:spPr>
            <a:xfrm>
              <a:off x="2145377" y="4629496"/>
              <a:ext cx="65115" cy="914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6" name="Oval 25">
              <a:extLst>
                <a:ext uri="{FF2B5EF4-FFF2-40B4-BE49-F238E27FC236}">
                  <a16:creationId xmlns:a16="http://schemas.microsoft.com/office/drawing/2014/main" id="{CA28CE7C-4908-417C-B5D0-BD8C604919D8}"/>
                </a:ext>
              </a:extLst>
            </p:cNvPr>
            <p:cNvSpPr/>
            <p:nvPr/>
          </p:nvSpPr>
          <p:spPr>
            <a:xfrm>
              <a:off x="2326179" y="4639503"/>
              <a:ext cx="65115" cy="914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18648104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13D30-4FA5-45CC-A33F-43785ABEF261}"/>
              </a:ext>
            </a:extLst>
          </p:cNvPr>
          <p:cNvSpPr>
            <a:spLocks noGrp="1"/>
          </p:cNvSpPr>
          <p:nvPr>
            <p:ph type="title"/>
          </p:nvPr>
        </p:nvSpPr>
        <p:spPr/>
        <p:txBody>
          <a:bodyPr/>
          <a:lstStyle/>
          <a:p>
            <a:r>
              <a:rPr lang="en-US" dirty="0"/>
              <a:t>Echolocation, Ultrasound, SONAR &amp; Seismic imaging</a:t>
            </a:r>
            <a:endParaRPr lang="en-AU" dirty="0"/>
          </a:p>
        </p:txBody>
      </p:sp>
      <p:sp>
        <p:nvSpPr>
          <p:cNvPr id="3" name="Content Placeholder 2">
            <a:extLst>
              <a:ext uri="{FF2B5EF4-FFF2-40B4-BE49-F238E27FC236}">
                <a16:creationId xmlns:a16="http://schemas.microsoft.com/office/drawing/2014/main" id="{E3B3E2FC-349F-4EC8-8F69-3813D18C00ED}"/>
              </a:ext>
            </a:extLst>
          </p:cNvPr>
          <p:cNvSpPr>
            <a:spLocks noGrp="1"/>
          </p:cNvSpPr>
          <p:nvPr>
            <p:ph idx="1"/>
          </p:nvPr>
        </p:nvSpPr>
        <p:spPr/>
        <p:txBody>
          <a:bodyPr/>
          <a:lstStyle/>
          <a:p>
            <a:r>
              <a:rPr lang="en-US" dirty="0"/>
              <a:t>Reflection of waves can be used for internal imaging at a variety of scales</a:t>
            </a:r>
          </a:p>
          <a:p>
            <a:r>
              <a:rPr lang="en-US" dirty="0"/>
              <a:t>Short wavelengths used to see small detail, large wavelengths used to see large structures</a:t>
            </a:r>
          </a:p>
          <a:p>
            <a:r>
              <a:rPr lang="en-US" dirty="0"/>
              <a:t>Sound emitted from a source, time measured for echo to return from a reflector, if speed known then distance to reflector</a:t>
            </a:r>
            <a:br>
              <a:rPr lang="en-US" dirty="0"/>
            </a:br>
            <a:r>
              <a:rPr lang="en-US" dirty="0"/>
              <a:t>can be determined, multiple echoes reveal multiple layers</a:t>
            </a:r>
            <a:endParaRPr lang="en-AU" dirty="0"/>
          </a:p>
        </p:txBody>
      </p:sp>
      <p:pic>
        <p:nvPicPr>
          <p:cNvPr id="11266" name="Picture 2" descr="Image result for ultrasound">
            <a:extLst>
              <a:ext uri="{FF2B5EF4-FFF2-40B4-BE49-F238E27FC236}">
                <a16:creationId xmlns:a16="http://schemas.microsoft.com/office/drawing/2014/main" id="{019E20E6-6C38-4175-86C5-4306C0D8F1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3281" y="4522674"/>
            <a:ext cx="2920732" cy="2199715"/>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Interpreted seismic profile of part of the Taranaki Basin. Image from Petroleum Basin Explorer, GNS Science.">
            <a:extLst>
              <a:ext uri="{FF2B5EF4-FFF2-40B4-BE49-F238E27FC236}">
                <a16:creationId xmlns:a16="http://schemas.microsoft.com/office/drawing/2014/main" id="{865910AE-B7C6-4AE3-AE73-2E89303A49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6440" y="4431818"/>
            <a:ext cx="5149028" cy="2381425"/>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descr="Image result for bat echolocation">
            <a:extLst>
              <a:ext uri="{FF2B5EF4-FFF2-40B4-BE49-F238E27FC236}">
                <a16:creationId xmlns:a16="http://schemas.microsoft.com/office/drawing/2014/main" id="{705A76D5-30C7-428F-981A-024B78318C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3126" y="4818205"/>
            <a:ext cx="3039407" cy="1652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5107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F475E-D308-4BE7-B2AE-B513C7466247}"/>
              </a:ext>
            </a:extLst>
          </p:cNvPr>
          <p:cNvSpPr>
            <a:spLocks noGrp="1"/>
          </p:cNvSpPr>
          <p:nvPr>
            <p:ph type="title"/>
          </p:nvPr>
        </p:nvSpPr>
        <p:spPr/>
        <p:txBody>
          <a:bodyPr/>
          <a:lstStyle/>
          <a:p>
            <a:r>
              <a:rPr lang="en-US" cap="none" dirty="0">
                <a:ln w="3175" cmpd="sng">
                  <a:noFill/>
                </a:ln>
                <a:solidFill>
                  <a:prstClr val="black"/>
                </a:solidFill>
                <a:latin typeface="Calibri" panose="020F0502020204030204"/>
              </a:rPr>
              <a:t>SCSA ATAR Syllabus </a:t>
            </a:r>
            <a:br>
              <a:rPr lang="en-US" cap="none" dirty="0">
                <a:ln w="3175" cmpd="sng">
                  <a:noFill/>
                </a:ln>
                <a:solidFill>
                  <a:prstClr val="black"/>
                </a:solidFill>
                <a:latin typeface="Calibri" panose="020F0502020204030204"/>
              </a:rPr>
            </a:br>
            <a:r>
              <a:rPr lang="en-US" sz="1200" cap="none" dirty="0">
                <a:ln w="3175" cmpd="sng">
                  <a:noFill/>
                </a:ln>
                <a:solidFill>
                  <a:prstClr val="black"/>
                </a:solidFill>
                <a:latin typeface="Calibri" panose="020F0502020204030204"/>
              </a:rPr>
              <a:t>(last updated 7/8/18; </a:t>
            </a:r>
            <a:r>
              <a:rPr lang="en-US" sz="1200" cap="none" dirty="0">
                <a:ln w="3175" cmpd="sng">
                  <a:noFill/>
                </a:ln>
                <a:solidFill>
                  <a:prstClr val="black"/>
                </a:solidFill>
                <a:latin typeface="Calibri" panose="020F0502020204030204"/>
                <a:hlinkClick r:id="rId3">
                  <a:extLst>
                    <a:ext uri="{A12FA001-AC4F-418D-AE19-62706E023703}">
                      <ahyp:hlinkClr xmlns:ahyp="http://schemas.microsoft.com/office/drawing/2018/hyperlinkcolor" val="tx"/>
                    </a:ext>
                  </a:extLst>
                </a:hlinkClick>
              </a:rPr>
              <a:t>https://senior-secondary.scsa.wa.edu.au/syllabus-and-support-materials/science/physics</a:t>
            </a:r>
            <a:r>
              <a:rPr lang="en-US" sz="1200" cap="none" dirty="0">
                <a:ln w="3175" cmpd="sng">
                  <a:noFill/>
                </a:ln>
                <a:solidFill>
                  <a:prstClr val="black"/>
                </a:solidFill>
                <a:latin typeface="Calibri" panose="020F0502020204030204"/>
              </a:rPr>
              <a:t>)</a:t>
            </a:r>
            <a:endParaRPr lang="en-AU"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887EA43-8FC9-4727-A107-4ED7578C12BE}"/>
                  </a:ext>
                </a:extLst>
              </p:cNvPr>
              <p:cNvSpPr>
                <a:spLocks noGrp="1"/>
              </p:cNvSpPr>
              <p:nvPr>
                <p:ph idx="1"/>
              </p:nvPr>
            </p:nvSpPr>
            <p:spPr/>
            <p:txBody>
              <a:bodyPr>
                <a:normAutofit fontScale="92500" lnSpcReduction="10000"/>
              </a:bodyPr>
              <a:lstStyle/>
              <a:p>
                <a:pPr marL="0" indent="0" defTabSz="457200">
                  <a:lnSpc>
                    <a:spcPct val="70000"/>
                  </a:lnSpc>
                  <a:spcBef>
                    <a:spcPct val="20000"/>
                  </a:spcBef>
                  <a:spcAft>
                    <a:spcPts val="600"/>
                  </a:spcAft>
                  <a:buClr>
                    <a:srgbClr val="30ACEC">
                      <a:lumMod val="75000"/>
                    </a:srgbClr>
                  </a:buClr>
                  <a:buSzPct val="145000"/>
                  <a:buNone/>
                </a:pPr>
                <a:r>
                  <a:rPr lang="en-US" sz="800" u="sng" dirty="0">
                    <a:solidFill>
                      <a:prstClr val="black"/>
                    </a:solidFill>
                    <a:latin typeface="Calibri" panose="020F0502020204030204"/>
                  </a:rPr>
                  <a:t>Science Understanding</a:t>
                </a:r>
                <a:endParaRPr lang="en-AU" sz="800" u="sng" dirty="0">
                  <a:solidFill>
                    <a:prstClr val="black"/>
                  </a:solidFill>
                  <a:latin typeface="Calibri" panose="020F0502020204030204"/>
                </a:endParaRPr>
              </a:p>
              <a:p>
                <a:pPr defTabSz="457200">
                  <a:lnSpc>
                    <a:spcPct val="70000"/>
                  </a:lnSpc>
                  <a:spcBef>
                    <a:spcPct val="20000"/>
                  </a:spcBef>
                  <a:spcAft>
                    <a:spcPts val="600"/>
                  </a:spcAft>
                  <a:buClr>
                    <a:srgbClr val="30ACEC">
                      <a:lumMod val="75000"/>
                    </a:srgbClr>
                  </a:buClr>
                  <a:buSzPct val="145000"/>
                </a:pPr>
                <a:r>
                  <a:rPr lang="en-US" sz="800" dirty="0">
                    <a:solidFill>
                      <a:prstClr val="black"/>
                    </a:solidFill>
                    <a:latin typeface="Calibri" panose="020F0502020204030204"/>
                  </a:rPr>
                  <a:t>waves are periodic oscillations that transfer energy from one point to another</a:t>
                </a:r>
              </a:p>
              <a:p>
                <a:pPr defTabSz="457200">
                  <a:lnSpc>
                    <a:spcPct val="70000"/>
                  </a:lnSpc>
                  <a:spcBef>
                    <a:spcPct val="20000"/>
                  </a:spcBef>
                  <a:spcAft>
                    <a:spcPts val="600"/>
                  </a:spcAft>
                  <a:buClr>
                    <a:srgbClr val="30ACEC">
                      <a:lumMod val="75000"/>
                    </a:srgbClr>
                  </a:buClr>
                  <a:buSzPct val="145000"/>
                </a:pPr>
                <a:r>
                  <a:rPr lang="en-US" sz="800" dirty="0">
                    <a:solidFill>
                      <a:prstClr val="black"/>
                    </a:solidFill>
                    <a:latin typeface="Calibri" panose="020F0502020204030204"/>
                  </a:rPr>
                  <a:t>mechanical waves transfer energy through a medium; longitudinal and transverse waves are distinguished by the relationship between the directions of oscillation of particles relative to the direction of the wave velocity</a:t>
                </a:r>
              </a:p>
              <a:p>
                <a:pPr defTabSz="457200">
                  <a:lnSpc>
                    <a:spcPct val="70000"/>
                  </a:lnSpc>
                  <a:spcBef>
                    <a:spcPct val="20000"/>
                  </a:spcBef>
                  <a:spcAft>
                    <a:spcPts val="600"/>
                  </a:spcAft>
                  <a:buClr>
                    <a:srgbClr val="30ACEC">
                      <a:lumMod val="75000"/>
                    </a:srgbClr>
                  </a:buClr>
                  <a:buSzPct val="145000"/>
                </a:pPr>
                <a:r>
                  <a:rPr lang="en-US" sz="800" dirty="0">
                    <a:solidFill>
                      <a:prstClr val="black"/>
                    </a:solidFill>
                    <a:latin typeface="Calibri" panose="020F0502020204030204"/>
                  </a:rPr>
                  <a:t>waves may be represented by displacement/time and displacement/distance wave diagrams and described in terms of relationships between measurable quantities, including period, amplitude, wavelength, frequency and velocity</a:t>
                </a:r>
              </a:p>
              <a:p>
                <a:pPr marL="0" indent="0" defTabSz="457200">
                  <a:lnSpc>
                    <a:spcPct val="70000"/>
                  </a:lnSpc>
                  <a:spcBef>
                    <a:spcPct val="20000"/>
                  </a:spcBef>
                  <a:spcAft>
                    <a:spcPts val="600"/>
                  </a:spcAft>
                  <a:buClr>
                    <a:srgbClr val="30ACEC">
                      <a:lumMod val="75000"/>
                    </a:srgbClr>
                  </a:buClr>
                  <a:buSzPct val="145000"/>
                  <a:buNone/>
                </a:pPr>
                <a:r>
                  <a:rPr lang="en-AU" sz="800" i="1" dirty="0">
                    <a:solidFill>
                      <a:prstClr val="black"/>
                    </a:solidFill>
                    <a:latin typeface="Calibri" panose="020F0502020204030204"/>
                  </a:rPr>
                  <a:t>This includes applying the relationships</a:t>
                </a:r>
              </a:p>
              <a:p>
                <a:pPr marL="0" indent="0" defTabSz="457200">
                  <a:lnSpc>
                    <a:spcPct val="70000"/>
                  </a:lnSpc>
                  <a:spcBef>
                    <a:spcPct val="20000"/>
                  </a:spcBef>
                  <a:spcAft>
                    <a:spcPts val="600"/>
                  </a:spcAft>
                  <a:buClr>
                    <a:srgbClr val="30ACEC">
                      <a:lumMod val="75000"/>
                    </a:srgbClr>
                  </a:buClr>
                  <a:buSzPct val="145000"/>
                  <a:buNone/>
                </a:pPr>
                <a:r>
                  <a:rPr lang="en-US" sz="800" b="0" dirty="0">
                    <a:solidFill>
                      <a:prstClr val="black"/>
                    </a:solidFill>
                  </a:rPr>
                  <a:t>   </a:t>
                </a:r>
                <a14:m>
                  <m:oMath xmlns:m="http://schemas.openxmlformats.org/officeDocument/2006/math">
                    <m:r>
                      <a:rPr lang="en-US" sz="800" b="0" i="1" smtClean="0">
                        <a:solidFill>
                          <a:prstClr val="black"/>
                        </a:solidFill>
                        <a:latin typeface="Cambria Math" panose="02040503050406030204" pitchFamily="18" charset="0"/>
                      </a:rPr>
                      <m:t>𝑣</m:t>
                    </m:r>
                    <m:r>
                      <a:rPr lang="en-US" sz="800" b="0" i="1" smtClean="0">
                        <a:solidFill>
                          <a:prstClr val="black"/>
                        </a:solidFill>
                        <a:latin typeface="Cambria Math" panose="02040503050406030204" pitchFamily="18" charset="0"/>
                      </a:rPr>
                      <m:t>=</m:t>
                    </m:r>
                    <m:r>
                      <a:rPr lang="en-US" sz="800" b="0" i="1" smtClean="0">
                        <a:solidFill>
                          <a:prstClr val="black"/>
                        </a:solidFill>
                        <a:latin typeface="Cambria Math" panose="02040503050406030204" pitchFamily="18" charset="0"/>
                      </a:rPr>
                      <m:t>𝑓</m:t>
                    </m:r>
                    <m:r>
                      <a:rPr lang="en-US" sz="800" b="0" i="1" smtClean="0">
                        <a:solidFill>
                          <a:prstClr val="black"/>
                        </a:solidFill>
                        <a:latin typeface="Cambria Math" panose="02040503050406030204" pitchFamily="18" charset="0"/>
                        <a:ea typeface="Cambria Math" panose="02040503050406030204" pitchFamily="18" charset="0"/>
                      </a:rPr>
                      <m:t>𝜆</m:t>
                    </m:r>
                    <m:r>
                      <a:rPr lang="en-US" sz="800" b="0" i="1" smtClean="0">
                        <a:solidFill>
                          <a:prstClr val="black"/>
                        </a:solidFill>
                        <a:latin typeface="Cambria Math" panose="02040503050406030204" pitchFamily="18" charset="0"/>
                        <a:ea typeface="Cambria Math" panose="02040503050406030204" pitchFamily="18" charset="0"/>
                      </a:rPr>
                      <m:t>                     </m:t>
                    </m:r>
                    <m:r>
                      <a:rPr lang="en-US" sz="800" b="0" i="1" smtClean="0">
                        <a:solidFill>
                          <a:prstClr val="black"/>
                        </a:solidFill>
                        <a:latin typeface="Cambria Math" panose="02040503050406030204" pitchFamily="18" charset="0"/>
                        <a:ea typeface="Cambria Math" panose="02040503050406030204" pitchFamily="18" charset="0"/>
                      </a:rPr>
                      <m:t>𝑇</m:t>
                    </m:r>
                    <m:r>
                      <a:rPr lang="en-US" sz="800" b="0" i="1" smtClean="0">
                        <a:solidFill>
                          <a:prstClr val="black"/>
                        </a:solidFill>
                        <a:latin typeface="Cambria Math" panose="02040503050406030204" pitchFamily="18" charset="0"/>
                        <a:ea typeface="Cambria Math" panose="02040503050406030204" pitchFamily="18" charset="0"/>
                      </a:rPr>
                      <m:t>=</m:t>
                    </m:r>
                    <m:f>
                      <m:fPr>
                        <m:ctrlPr>
                          <a:rPr lang="en-US" sz="800" b="0" i="1" smtClean="0">
                            <a:solidFill>
                              <a:prstClr val="black"/>
                            </a:solidFill>
                            <a:latin typeface="Cambria Math" panose="02040503050406030204" pitchFamily="18" charset="0"/>
                            <a:ea typeface="Cambria Math" panose="02040503050406030204" pitchFamily="18" charset="0"/>
                          </a:rPr>
                        </m:ctrlPr>
                      </m:fPr>
                      <m:num>
                        <m:r>
                          <a:rPr lang="en-US" sz="800" b="0" i="1" smtClean="0">
                            <a:solidFill>
                              <a:prstClr val="black"/>
                            </a:solidFill>
                            <a:latin typeface="Cambria Math" panose="02040503050406030204" pitchFamily="18" charset="0"/>
                            <a:ea typeface="Cambria Math" panose="02040503050406030204" pitchFamily="18" charset="0"/>
                          </a:rPr>
                          <m:t>1</m:t>
                        </m:r>
                      </m:num>
                      <m:den>
                        <m:r>
                          <a:rPr lang="en-US" sz="800" b="0" i="1" smtClean="0">
                            <a:solidFill>
                              <a:prstClr val="black"/>
                            </a:solidFill>
                            <a:latin typeface="Cambria Math" panose="02040503050406030204" pitchFamily="18" charset="0"/>
                            <a:ea typeface="Cambria Math" panose="02040503050406030204" pitchFamily="18" charset="0"/>
                          </a:rPr>
                          <m:t>𝑓</m:t>
                        </m:r>
                      </m:den>
                    </m:f>
                  </m:oMath>
                </a14:m>
                <a:endParaRPr lang="en-US" sz="800" dirty="0">
                  <a:solidFill>
                    <a:prstClr val="black"/>
                  </a:solidFill>
                  <a:latin typeface="Calibri" panose="020F0502020204030204"/>
                </a:endParaRPr>
              </a:p>
              <a:p>
                <a:pPr defTabSz="457200">
                  <a:lnSpc>
                    <a:spcPct val="70000"/>
                  </a:lnSpc>
                  <a:spcBef>
                    <a:spcPct val="20000"/>
                  </a:spcBef>
                  <a:spcAft>
                    <a:spcPts val="600"/>
                  </a:spcAft>
                  <a:buClr>
                    <a:srgbClr val="30ACEC">
                      <a:lumMod val="75000"/>
                    </a:srgbClr>
                  </a:buClr>
                  <a:buSzPct val="145000"/>
                </a:pPr>
                <a:r>
                  <a:rPr lang="en-US" sz="800" dirty="0">
                    <a:solidFill>
                      <a:prstClr val="black"/>
                    </a:solidFill>
                    <a:latin typeface="Calibri" panose="020F0502020204030204"/>
                  </a:rPr>
                  <a:t>the mechanical wave model can be used to explain phenomena related to reflection and refraction, including echoes and seismic phenomena</a:t>
                </a:r>
              </a:p>
              <a:p>
                <a:pPr defTabSz="457200">
                  <a:lnSpc>
                    <a:spcPct val="70000"/>
                  </a:lnSpc>
                  <a:spcBef>
                    <a:spcPct val="20000"/>
                  </a:spcBef>
                  <a:spcAft>
                    <a:spcPts val="600"/>
                  </a:spcAft>
                  <a:buClr>
                    <a:srgbClr val="30ACEC">
                      <a:lumMod val="75000"/>
                    </a:srgbClr>
                  </a:buClr>
                  <a:buSzPct val="145000"/>
                </a:pPr>
                <a:r>
                  <a:rPr lang="en-US" sz="800" dirty="0">
                    <a:solidFill>
                      <a:prstClr val="black"/>
                    </a:solidFill>
                    <a:latin typeface="Calibri" panose="020F0502020204030204"/>
                  </a:rPr>
                  <a:t>the superposition of waves in a medium may lead to the formation of standing waves and interference phenomena, including standing waves in pipes and on stretched strings</a:t>
                </a:r>
              </a:p>
              <a:p>
                <a:pPr marL="0" indent="0" defTabSz="457200">
                  <a:lnSpc>
                    <a:spcPct val="70000"/>
                  </a:lnSpc>
                  <a:spcBef>
                    <a:spcPct val="20000"/>
                  </a:spcBef>
                  <a:spcAft>
                    <a:spcPts val="600"/>
                  </a:spcAft>
                  <a:buClr>
                    <a:srgbClr val="30ACEC">
                      <a:lumMod val="75000"/>
                    </a:srgbClr>
                  </a:buClr>
                  <a:buSzPct val="145000"/>
                  <a:buNone/>
                </a:pPr>
                <a:r>
                  <a:rPr lang="en-AU" sz="800" i="1" dirty="0">
                    <a:solidFill>
                      <a:prstClr val="black"/>
                    </a:solidFill>
                    <a:latin typeface="Calibri" panose="020F0502020204030204"/>
                  </a:rPr>
                  <a:t>This includes applying the relationships for</a:t>
                </a:r>
              </a:p>
              <a:p>
                <a:pPr marL="0" indent="0" defTabSz="457200">
                  <a:lnSpc>
                    <a:spcPct val="70000"/>
                  </a:lnSpc>
                  <a:spcBef>
                    <a:spcPct val="20000"/>
                  </a:spcBef>
                  <a:spcAft>
                    <a:spcPts val="600"/>
                  </a:spcAft>
                  <a:buClr>
                    <a:srgbClr val="30ACEC">
                      <a:lumMod val="75000"/>
                    </a:srgbClr>
                  </a:buClr>
                  <a:buSzPct val="145000"/>
                  <a:buNone/>
                </a:pPr>
                <a:r>
                  <a:rPr lang="en-US" sz="800" dirty="0">
                    <a:solidFill>
                      <a:prstClr val="black"/>
                    </a:solidFill>
                    <a:latin typeface="Calibri" panose="020F0502020204030204"/>
                  </a:rPr>
                  <a:t>	</a:t>
                </a:r>
                <a:r>
                  <a:rPr lang="en-US" sz="600" dirty="0">
                    <a:solidFill>
                      <a:prstClr val="black"/>
                    </a:solidFill>
                    <a:latin typeface="Calibri" panose="020F0502020204030204"/>
                  </a:rPr>
                  <a:t>Strings attached at both ends and pipes open at both ends</a:t>
                </a:r>
              </a:p>
              <a:p>
                <a:pPr marL="0" indent="0" defTabSz="457200">
                  <a:lnSpc>
                    <a:spcPct val="70000"/>
                  </a:lnSpc>
                  <a:spcBef>
                    <a:spcPct val="20000"/>
                  </a:spcBef>
                  <a:spcAft>
                    <a:spcPts val="600"/>
                  </a:spcAft>
                  <a:buClr>
                    <a:srgbClr val="30ACEC">
                      <a:lumMod val="75000"/>
                    </a:srgbClr>
                  </a:buClr>
                  <a:buSzPct val="145000"/>
                  <a:buNone/>
                </a:pPr>
                <a:r>
                  <a:rPr lang="en-US" sz="800" dirty="0">
                    <a:solidFill>
                      <a:prstClr val="black"/>
                    </a:solidFill>
                    <a:ea typeface="Cambria Math" panose="02040503050406030204" pitchFamily="18" charset="0"/>
                  </a:rPr>
                  <a:t>  		</a:t>
                </a:r>
                <a14:m>
                  <m:oMath xmlns:m="http://schemas.openxmlformats.org/officeDocument/2006/math">
                    <m:r>
                      <a:rPr lang="en-US" sz="800" i="1" smtClean="0">
                        <a:solidFill>
                          <a:prstClr val="black"/>
                        </a:solidFill>
                        <a:latin typeface="Cambria Math" panose="02040503050406030204" pitchFamily="18" charset="0"/>
                        <a:ea typeface="Cambria Math" panose="02040503050406030204" pitchFamily="18" charset="0"/>
                      </a:rPr>
                      <m:t>𝜆</m:t>
                    </m:r>
                    <m:r>
                      <a:rPr lang="en-US" sz="800" b="0" i="1" smtClean="0">
                        <a:solidFill>
                          <a:prstClr val="black"/>
                        </a:solidFill>
                        <a:latin typeface="Cambria Math" panose="02040503050406030204" pitchFamily="18" charset="0"/>
                        <a:ea typeface="Cambria Math" panose="02040503050406030204" pitchFamily="18" charset="0"/>
                      </a:rPr>
                      <m:t>=</m:t>
                    </m:r>
                    <m:f>
                      <m:fPr>
                        <m:ctrlPr>
                          <a:rPr lang="en-US" sz="800" b="0" i="1" smtClean="0">
                            <a:solidFill>
                              <a:prstClr val="black"/>
                            </a:solidFill>
                            <a:latin typeface="Cambria Math" panose="02040503050406030204" pitchFamily="18" charset="0"/>
                            <a:ea typeface="Cambria Math" panose="02040503050406030204" pitchFamily="18" charset="0"/>
                          </a:rPr>
                        </m:ctrlPr>
                      </m:fPr>
                      <m:num>
                        <m:r>
                          <a:rPr lang="en-US" sz="800" b="0" i="1" smtClean="0">
                            <a:solidFill>
                              <a:prstClr val="black"/>
                            </a:solidFill>
                            <a:latin typeface="Cambria Math" panose="02040503050406030204" pitchFamily="18" charset="0"/>
                            <a:ea typeface="Cambria Math" panose="02040503050406030204" pitchFamily="18" charset="0"/>
                          </a:rPr>
                          <m:t>2</m:t>
                        </m:r>
                        <m:r>
                          <a:rPr lang="en-US" sz="800" b="0" i="1" smtClean="0">
                            <a:solidFill>
                              <a:prstClr val="black"/>
                            </a:solidFill>
                            <a:latin typeface="Cambria Math" panose="02040503050406030204" pitchFamily="18" charset="0"/>
                            <a:ea typeface="Cambria Math" panose="02040503050406030204" pitchFamily="18" charset="0"/>
                          </a:rPr>
                          <m:t>𝑙</m:t>
                        </m:r>
                      </m:num>
                      <m:den>
                        <m:r>
                          <a:rPr lang="en-US" sz="800" b="0" i="1" smtClean="0">
                            <a:solidFill>
                              <a:prstClr val="black"/>
                            </a:solidFill>
                            <a:latin typeface="Cambria Math" panose="02040503050406030204" pitchFamily="18" charset="0"/>
                            <a:ea typeface="Cambria Math" panose="02040503050406030204" pitchFamily="18" charset="0"/>
                          </a:rPr>
                          <m:t>𝑛</m:t>
                        </m:r>
                      </m:den>
                    </m:f>
                  </m:oMath>
                </a14:m>
                <a:endParaRPr lang="en-US" sz="800" dirty="0">
                  <a:solidFill>
                    <a:prstClr val="black"/>
                  </a:solidFill>
                  <a:latin typeface="Calibri" panose="020F0502020204030204"/>
                </a:endParaRPr>
              </a:p>
              <a:p>
                <a:pPr marL="0" indent="0" defTabSz="457200">
                  <a:lnSpc>
                    <a:spcPct val="70000"/>
                  </a:lnSpc>
                  <a:spcBef>
                    <a:spcPct val="20000"/>
                  </a:spcBef>
                  <a:spcAft>
                    <a:spcPts val="600"/>
                  </a:spcAft>
                  <a:buClr>
                    <a:srgbClr val="30ACEC">
                      <a:lumMod val="75000"/>
                    </a:srgbClr>
                  </a:buClr>
                  <a:buSzPct val="145000"/>
                  <a:buNone/>
                </a:pPr>
                <a:r>
                  <a:rPr lang="en-US" sz="800" dirty="0">
                    <a:solidFill>
                      <a:prstClr val="black"/>
                    </a:solidFill>
                    <a:latin typeface="Calibri" panose="020F0502020204030204"/>
                  </a:rPr>
                  <a:t>	</a:t>
                </a:r>
                <a:r>
                  <a:rPr lang="en-US" sz="600" dirty="0">
                    <a:solidFill>
                      <a:prstClr val="black"/>
                    </a:solidFill>
                    <a:latin typeface="Calibri" panose="020F0502020204030204"/>
                  </a:rPr>
                  <a:t>Pipes closed at one end</a:t>
                </a:r>
              </a:p>
              <a:p>
                <a:pPr marL="0" indent="0" defTabSz="457200">
                  <a:lnSpc>
                    <a:spcPct val="70000"/>
                  </a:lnSpc>
                  <a:spcBef>
                    <a:spcPct val="20000"/>
                  </a:spcBef>
                  <a:spcAft>
                    <a:spcPts val="600"/>
                  </a:spcAft>
                  <a:buClr>
                    <a:srgbClr val="30ACEC">
                      <a:lumMod val="75000"/>
                    </a:srgbClr>
                  </a:buClr>
                  <a:buSzPct val="145000"/>
                  <a:buNone/>
                </a:pPr>
                <a:r>
                  <a:rPr lang="en-US" sz="800" dirty="0">
                    <a:solidFill>
                      <a:prstClr val="black"/>
                    </a:solidFill>
                    <a:ea typeface="Cambria Math" panose="02040503050406030204" pitchFamily="18" charset="0"/>
                  </a:rPr>
                  <a:t>   		</a:t>
                </a:r>
                <a14:m>
                  <m:oMath xmlns:m="http://schemas.openxmlformats.org/officeDocument/2006/math">
                    <m:r>
                      <a:rPr lang="en-US" sz="800" i="1" smtClean="0">
                        <a:solidFill>
                          <a:prstClr val="black"/>
                        </a:solidFill>
                        <a:latin typeface="Cambria Math" panose="02040503050406030204" pitchFamily="18" charset="0"/>
                        <a:ea typeface="Cambria Math" panose="02040503050406030204" pitchFamily="18" charset="0"/>
                      </a:rPr>
                      <m:t>𝜆</m:t>
                    </m:r>
                    <m:r>
                      <a:rPr lang="en-US" sz="800" b="0" i="1" smtClean="0">
                        <a:solidFill>
                          <a:prstClr val="black"/>
                        </a:solidFill>
                        <a:latin typeface="Cambria Math" panose="02040503050406030204" pitchFamily="18" charset="0"/>
                        <a:ea typeface="Cambria Math" panose="02040503050406030204" pitchFamily="18" charset="0"/>
                      </a:rPr>
                      <m:t>=</m:t>
                    </m:r>
                    <m:f>
                      <m:fPr>
                        <m:ctrlPr>
                          <a:rPr lang="en-US" sz="800" b="0" i="1" smtClean="0">
                            <a:solidFill>
                              <a:prstClr val="black"/>
                            </a:solidFill>
                            <a:latin typeface="Cambria Math" panose="02040503050406030204" pitchFamily="18" charset="0"/>
                            <a:ea typeface="Cambria Math" panose="02040503050406030204" pitchFamily="18" charset="0"/>
                          </a:rPr>
                        </m:ctrlPr>
                      </m:fPr>
                      <m:num>
                        <m:r>
                          <a:rPr lang="en-US" sz="800" b="0" i="1" smtClean="0">
                            <a:solidFill>
                              <a:prstClr val="black"/>
                            </a:solidFill>
                            <a:latin typeface="Cambria Math" panose="02040503050406030204" pitchFamily="18" charset="0"/>
                            <a:ea typeface="Cambria Math" panose="02040503050406030204" pitchFamily="18" charset="0"/>
                          </a:rPr>
                          <m:t>4</m:t>
                        </m:r>
                        <m:r>
                          <a:rPr lang="en-US" sz="800" b="0" i="1" smtClean="0">
                            <a:solidFill>
                              <a:prstClr val="black"/>
                            </a:solidFill>
                            <a:latin typeface="Cambria Math" panose="02040503050406030204" pitchFamily="18" charset="0"/>
                            <a:ea typeface="Cambria Math" panose="02040503050406030204" pitchFamily="18" charset="0"/>
                          </a:rPr>
                          <m:t>𝑙</m:t>
                        </m:r>
                      </m:num>
                      <m:den>
                        <m:r>
                          <a:rPr lang="en-US" sz="800" b="0" i="1" smtClean="0">
                            <a:solidFill>
                              <a:prstClr val="black"/>
                            </a:solidFill>
                            <a:latin typeface="Cambria Math" panose="02040503050406030204" pitchFamily="18" charset="0"/>
                            <a:ea typeface="Cambria Math" panose="02040503050406030204" pitchFamily="18" charset="0"/>
                          </a:rPr>
                          <m:t>(2</m:t>
                        </m:r>
                        <m:r>
                          <a:rPr lang="en-US" sz="800" b="0" i="1" smtClean="0">
                            <a:solidFill>
                              <a:prstClr val="black"/>
                            </a:solidFill>
                            <a:latin typeface="Cambria Math" panose="02040503050406030204" pitchFamily="18" charset="0"/>
                            <a:ea typeface="Cambria Math" panose="02040503050406030204" pitchFamily="18" charset="0"/>
                          </a:rPr>
                          <m:t>𝑛</m:t>
                        </m:r>
                        <m:r>
                          <a:rPr lang="en-US" sz="800" b="0" i="1" smtClean="0">
                            <a:solidFill>
                              <a:prstClr val="black"/>
                            </a:solidFill>
                            <a:latin typeface="Cambria Math" panose="02040503050406030204" pitchFamily="18" charset="0"/>
                            <a:ea typeface="Cambria Math" panose="02040503050406030204" pitchFamily="18" charset="0"/>
                          </a:rPr>
                          <m:t>−1)</m:t>
                        </m:r>
                      </m:den>
                    </m:f>
                  </m:oMath>
                </a14:m>
                <a:endParaRPr lang="en-US" sz="800" dirty="0">
                  <a:solidFill>
                    <a:prstClr val="black"/>
                  </a:solidFill>
                  <a:latin typeface="Calibri" panose="020F0502020204030204"/>
                </a:endParaRPr>
              </a:p>
              <a:p>
                <a:pPr defTabSz="457200">
                  <a:lnSpc>
                    <a:spcPct val="70000"/>
                  </a:lnSpc>
                  <a:spcBef>
                    <a:spcPct val="20000"/>
                  </a:spcBef>
                  <a:spcAft>
                    <a:spcPts val="600"/>
                  </a:spcAft>
                  <a:buClr>
                    <a:srgbClr val="30ACEC">
                      <a:lumMod val="75000"/>
                    </a:srgbClr>
                  </a:buClr>
                  <a:buSzPct val="145000"/>
                </a:pPr>
                <a:r>
                  <a:rPr lang="en-US" sz="800" dirty="0">
                    <a:solidFill>
                      <a:prstClr val="black"/>
                    </a:solidFill>
                    <a:latin typeface="Calibri" panose="020F0502020204030204"/>
                  </a:rPr>
                  <a:t>a mechanical system resonates when it is driven at one of its natural frequencies of oscillation; energy is transferred efficiently into systems under these conditions</a:t>
                </a:r>
              </a:p>
              <a:p>
                <a:pPr defTabSz="457200">
                  <a:lnSpc>
                    <a:spcPct val="70000"/>
                  </a:lnSpc>
                  <a:spcBef>
                    <a:spcPct val="20000"/>
                  </a:spcBef>
                  <a:spcAft>
                    <a:spcPts val="600"/>
                  </a:spcAft>
                  <a:buClr>
                    <a:srgbClr val="30ACEC">
                      <a:lumMod val="75000"/>
                    </a:srgbClr>
                  </a:buClr>
                  <a:buSzPct val="145000"/>
                </a:pPr>
                <a:r>
                  <a:rPr lang="en-US" sz="800" dirty="0">
                    <a:solidFill>
                      <a:prstClr val="black"/>
                    </a:solidFill>
                    <a:latin typeface="Calibri" panose="020F0502020204030204"/>
                  </a:rPr>
                  <a:t>the intensity of a wave decreases in an inverse square relationship with distance from a point source</a:t>
                </a:r>
              </a:p>
              <a:p>
                <a:pPr marL="0" indent="0" defTabSz="457200">
                  <a:lnSpc>
                    <a:spcPct val="70000"/>
                  </a:lnSpc>
                  <a:spcBef>
                    <a:spcPct val="20000"/>
                  </a:spcBef>
                  <a:spcAft>
                    <a:spcPts val="600"/>
                  </a:spcAft>
                  <a:buClr>
                    <a:srgbClr val="30ACEC">
                      <a:lumMod val="75000"/>
                    </a:srgbClr>
                  </a:buClr>
                  <a:buSzPct val="145000"/>
                  <a:buNone/>
                </a:pPr>
                <a:r>
                  <a:rPr lang="en-AU" sz="800" i="1" dirty="0">
                    <a:solidFill>
                      <a:prstClr val="black"/>
                    </a:solidFill>
                    <a:latin typeface="Calibri" panose="020F0502020204030204"/>
                  </a:rPr>
                  <a:t>This includes applying the relationship</a:t>
                </a:r>
              </a:p>
              <a:p>
                <a:pPr marL="0" indent="0" defTabSz="457200">
                  <a:lnSpc>
                    <a:spcPct val="70000"/>
                  </a:lnSpc>
                  <a:spcBef>
                    <a:spcPct val="20000"/>
                  </a:spcBef>
                  <a:spcAft>
                    <a:spcPts val="600"/>
                  </a:spcAft>
                  <a:buClr>
                    <a:srgbClr val="30ACEC">
                      <a:lumMod val="75000"/>
                    </a:srgbClr>
                  </a:buClr>
                  <a:buSzPct val="145000"/>
                  <a:buNone/>
                </a:pPr>
                <a:r>
                  <a:rPr lang="en-US" sz="800" b="0" dirty="0">
                    <a:solidFill>
                      <a:prstClr val="black"/>
                    </a:solidFill>
                  </a:rPr>
                  <a:t>            </a:t>
                </a:r>
                <a14:m>
                  <m:oMath xmlns:m="http://schemas.openxmlformats.org/officeDocument/2006/math">
                    <m:r>
                      <a:rPr lang="en-US" sz="800" b="0" i="1" smtClean="0">
                        <a:solidFill>
                          <a:prstClr val="black"/>
                        </a:solidFill>
                        <a:latin typeface="Cambria Math" panose="02040503050406030204" pitchFamily="18" charset="0"/>
                      </a:rPr>
                      <m:t>𝐼</m:t>
                    </m:r>
                    <m:r>
                      <a:rPr lang="en-US" sz="800" b="0" i="1" smtClean="0">
                        <a:solidFill>
                          <a:prstClr val="black"/>
                        </a:solidFill>
                        <a:latin typeface="Cambria Math" panose="02040503050406030204" pitchFamily="18" charset="0"/>
                        <a:ea typeface="Cambria Math" panose="02040503050406030204" pitchFamily="18" charset="0"/>
                      </a:rPr>
                      <m:t>∝</m:t>
                    </m:r>
                    <m:f>
                      <m:fPr>
                        <m:ctrlPr>
                          <a:rPr lang="en-US" sz="800" b="0" i="1" smtClean="0">
                            <a:solidFill>
                              <a:prstClr val="black"/>
                            </a:solidFill>
                            <a:latin typeface="Cambria Math" panose="02040503050406030204" pitchFamily="18" charset="0"/>
                            <a:ea typeface="Cambria Math" panose="02040503050406030204" pitchFamily="18" charset="0"/>
                          </a:rPr>
                        </m:ctrlPr>
                      </m:fPr>
                      <m:num>
                        <m:r>
                          <a:rPr lang="en-US" sz="800" b="0" i="1" smtClean="0">
                            <a:solidFill>
                              <a:prstClr val="black"/>
                            </a:solidFill>
                            <a:latin typeface="Cambria Math" panose="02040503050406030204" pitchFamily="18" charset="0"/>
                            <a:ea typeface="Cambria Math" panose="02040503050406030204" pitchFamily="18" charset="0"/>
                          </a:rPr>
                          <m:t>1</m:t>
                        </m:r>
                      </m:num>
                      <m:den>
                        <m:sSup>
                          <m:sSupPr>
                            <m:ctrlPr>
                              <a:rPr lang="en-US" sz="800" b="0" i="1" smtClean="0">
                                <a:solidFill>
                                  <a:prstClr val="black"/>
                                </a:solidFill>
                                <a:latin typeface="Cambria Math" panose="02040503050406030204" pitchFamily="18" charset="0"/>
                                <a:ea typeface="Cambria Math" panose="02040503050406030204" pitchFamily="18" charset="0"/>
                              </a:rPr>
                            </m:ctrlPr>
                          </m:sSupPr>
                          <m:e>
                            <m:r>
                              <a:rPr lang="en-US" sz="800" b="0" i="1" smtClean="0">
                                <a:solidFill>
                                  <a:prstClr val="black"/>
                                </a:solidFill>
                                <a:latin typeface="Cambria Math" panose="02040503050406030204" pitchFamily="18" charset="0"/>
                                <a:ea typeface="Cambria Math" panose="02040503050406030204" pitchFamily="18" charset="0"/>
                              </a:rPr>
                              <m:t>𝑟</m:t>
                            </m:r>
                          </m:e>
                          <m:sup>
                            <m:r>
                              <a:rPr lang="en-US" sz="800" b="0" i="1" smtClean="0">
                                <a:solidFill>
                                  <a:prstClr val="black"/>
                                </a:solidFill>
                                <a:latin typeface="Cambria Math" panose="02040503050406030204" pitchFamily="18" charset="0"/>
                                <a:ea typeface="Cambria Math" panose="02040503050406030204" pitchFamily="18" charset="0"/>
                              </a:rPr>
                              <m:t>2</m:t>
                            </m:r>
                          </m:sup>
                        </m:sSup>
                      </m:den>
                    </m:f>
                  </m:oMath>
                </a14:m>
                <a:endParaRPr lang="en-US" sz="800" dirty="0">
                  <a:solidFill>
                    <a:prstClr val="black"/>
                  </a:solidFill>
                  <a:latin typeface="Calibri" panose="020F0502020204030204"/>
                </a:endParaRPr>
              </a:p>
              <a:p>
                <a:pPr marL="0" lvl="0" indent="0" defTabSz="457200">
                  <a:lnSpc>
                    <a:spcPct val="70000"/>
                  </a:lnSpc>
                  <a:spcBef>
                    <a:spcPct val="20000"/>
                  </a:spcBef>
                  <a:spcAft>
                    <a:spcPts val="600"/>
                  </a:spcAft>
                  <a:buClr>
                    <a:srgbClr val="30ACEC">
                      <a:lumMod val="75000"/>
                    </a:srgbClr>
                  </a:buClr>
                  <a:buSzPct val="145000"/>
                  <a:buNone/>
                </a:pPr>
                <a:r>
                  <a:rPr lang="en-US" sz="800" u="sng" dirty="0">
                    <a:solidFill>
                      <a:prstClr val="black"/>
                    </a:solidFill>
                    <a:latin typeface="Calibri" panose="020F0502020204030204"/>
                  </a:rPr>
                  <a:t>Science as a Human Endeavour</a:t>
                </a:r>
                <a:endParaRPr lang="en-AU" sz="800" u="sng" dirty="0">
                  <a:solidFill>
                    <a:prstClr val="black"/>
                  </a:solidFill>
                  <a:latin typeface="Calibri" panose="020F0502020204030204"/>
                </a:endParaRPr>
              </a:p>
              <a:p>
                <a:pPr marL="0" lvl="0" indent="0" defTabSz="457200">
                  <a:lnSpc>
                    <a:spcPct val="70000"/>
                  </a:lnSpc>
                  <a:spcBef>
                    <a:spcPct val="20000"/>
                  </a:spcBef>
                  <a:spcAft>
                    <a:spcPts val="600"/>
                  </a:spcAft>
                  <a:buClr>
                    <a:srgbClr val="30ACEC">
                      <a:lumMod val="75000"/>
                    </a:srgbClr>
                  </a:buClr>
                  <a:buSzPct val="145000"/>
                  <a:buNone/>
                </a:pPr>
                <a:r>
                  <a:rPr lang="en-US" sz="800" dirty="0">
                    <a:solidFill>
                      <a:prstClr val="black"/>
                    </a:solidFill>
                    <a:latin typeface="Calibri" panose="020F0502020204030204"/>
                  </a:rPr>
                  <a:t>Application of the wave model has enabled the visualization of imaging techniques. These can include:</a:t>
                </a:r>
              </a:p>
              <a:p>
                <a:pPr marL="285750" lvl="0" indent="-285750" defTabSz="457200">
                  <a:lnSpc>
                    <a:spcPct val="70000"/>
                  </a:lnSpc>
                  <a:spcBef>
                    <a:spcPct val="20000"/>
                  </a:spcBef>
                  <a:spcAft>
                    <a:spcPts val="600"/>
                  </a:spcAft>
                  <a:buClr>
                    <a:srgbClr val="30ACEC">
                      <a:lumMod val="75000"/>
                    </a:srgbClr>
                  </a:buClr>
                  <a:buSzPct val="145000"/>
                  <a:buFont typeface="Arial"/>
                  <a:buChar char="•"/>
                </a:pPr>
                <a:r>
                  <a:rPr lang="en-US" sz="800" dirty="0">
                    <a:solidFill>
                      <a:prstClr val="black"/>
                    </a:solidFill>
                    <a:latin typeface="Calibri" panose="020F0502020204030204"/>
                  </a:rPr>
                  <a:t>medical applications, such as ultrasound</a:t>
                </a:r>
              </a:p>
              <a:p>
                <a:pPr marL="285750" lvl="0" indent="-285750" defTabSz="457200">
                  <a:lnSpc>
                    <a:spcPct val="70000"/>
                  </a:lnSpc>
                  <a:spcBef>
                    <a:spcPct val="20000"/>
                  </a:spcBef>
                  <a:spcAft>
                    <a:spcPts val="600"/>
                  </a:spcAft>
                  <a:buClr>
                    <a:srgbClr val="30ACEC">
                      <a:lumMod val="75000"/>
                    </a:srgbClr>
                  </a:buClr>
                  <a:buSzPct val="145000"/>
                  <a:buFont typeface="Arial"/>
                  <a:buChar char="•"/>
                </a:pPr>
                <a:r>
                  <a:rPr lang="en-US" sz="800" dirty="0">
                    <a:solidFill>
                      <a:prstClr val="black"/>
                    </a:solidFill>
                    <a:latin typeface="Calibri" panose="020F0502020204030204"/>
                  </a:rPr>
                  <a:t>geophysical exploration, such as seismology</a:t>
                </a:r>
              </a:p>
              <a:p>
                <a:pPr marL="0" lvl="0" indent="0" defTabSz="457200">
                  <a:lnSpc>
                    <a:spcPct val="70000"/>
                  </a:lnSpc>
                  <a:spcBef>
                    <a:spcPct val="20000"/>
                  </a:spcBef>
                  <a:spcAft>
                    <a:spcPts val="600"/>
                  </a:spcAft>
                  <a:buClr>
                    <a:srgbClr val="30ACEC">
                      <a:lumMod val="75000"/>
                    </a:srgbClr>
                  </a:buClr>
                  <a:buSzPct val="145000"/>
                  <a:buNone/>
                </a:pPr>
                <a:r>
                  <a:rPr lang="en-US" sz="800" dirty="0">
                    <a:solidFill>
                      <a:prstClr val="black"/>
                    </a:solidFill>
                    <a:latin typeface="Calibri" panose="020F0502020204030204"/>
                  </a:rPr>
                  <a:t>Noise pollution comes from a variety of sources and is often amplified by walls, buildings and other built structures. Acoustic engineering, based on an understanding of the behavior of sound waves, is used to reduce noise pollution. It focuses on absorbing sound waves or planning structures so that reflection and amplification do not occur.</a:t>
                </a:r>
                <a:endParaRPr lang="en-AU" sz="800" dirty="0">
                  <a:solidFill>
                    <a:prstClr val="black"/>
                  </a:solidFill>
                  <a:latin typeface="Calibri" panose="020F0502020204030204"/>
                </a:endParaRPr>
              </a:p>
            </p:txBody>
          </p:sp>
        </mc:Choice>
        <mc:Fallback xmlns="">
          <p:sp>
            <p:nvSpPr>
              <p:cNvPr id="3" name="Content Placeholder 2">
                <a:extLst>
                  <a:ext uri="{FF2B5EF4-FFF2-40B4-BE49-F238E27FC236}">
                    <a16:creationId xmlns:a16="http://schemas.microsoft.com/office/drawing/2014/main" id="{0887EA43-8FC9-4727-A107-4ED7578C12BE}"/>
                  </a:ext>
                </a:extLst>
              </p:cNvPr>
              <p:cNvSpPr>
                <a:spLocks noGrp="1" noRot="1" noChangeAspect="1" noMove="1" noResize="1" noEditPoints="1" noAdjustHandles="1" noChangeArrowheads="1" noChangeShapeType="1" noTextEdit="1"/>
              </p:cNvSpPr>
              <p:nvPr>
                <p:ph idx="1"/>
              </p:nvPr>
            </p:nvSpPr>
            <p:spPr>
              <a:blipFill>
                <a:blip r:embed="rId4"/>
                <a:stretch>
                  <a:fillRect t="-455"/>
                </a:stretch>
              </a:blipFill>
            </p:spPr>
            <p:txBody>
              <a:bodyPr/>
              <a:lstStyle/>
              <a:p>
                <a:r>
                  <a:rPr lang="en-AU">
                    <a:noFill/>
                  </a:rPr>
                  <a:t> </a:t>
                </a:r>
              </a:p>
            </p:txBody>
          </p:sp>
        </mc:Fallback>
      </mc:AlternateContent>
    </p:spTree>
    <p:extLst>
      <p:ext uri="{BB962C8B-B14F-4D97-AF65-F5344CB8AC3E}">
        <p14:creationId xmlns:p14="http://schemas.microsoft.com/office/powerpoint/2010/main" val="41713528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F434-DCA5-44ED-A082-3E8E9234F757}"/>
              </a:ext>
            </a:extLst>
          </p:cNvPr>
          <p:cNvSpPr>
            <a:spLocks noGrp="1"/>
          </p:cNvSpPr>
          <p:nvPr>
            <p:ph type="title"/>
          </p:nvPr>
        </p:nvSpPr>
        <p:spPr/>
        <p:txBody>
          <a:bodyPr/>
          <a:lstStyle/>
          <a:p>
            <a:r>
              <a:rPr lang="en-US" dirty="0"/>
              <a:t>Problems</a:t>
            </a:r>
            <a:endParaRPr lang="en-AU" dirty="0"/>
          </a:p>
        </p:txBody>
      </p:sp>
      <p:sp>
        <p:nvSpPr>
          <p:cNvPr id="3" name="Content Placeholder 2">
            <a:extLst>
              <a:ext uri="{FF2B5EF4-FFF2-40B4-BE49-F238E27FC236}">
                <a16:creationId xmlns:a16="http://schemas.microsoft.com/office/drawing/2014/main" id="{84D129CF-E0C2-4469-8DB9-C94C55971606}"/>
              </a:ext>
            </a:extLst>
          </p:cNvPr>
          <p:cNvSpPr>
            <a:spLocks noGrp="1"/>
          </p:cNvSpPr>
          <p:nvPr>
            <p:ph idx="1"/>
          </p:nvPr>
        </p:nvSpPr>
        <p:spPr/>
        <p:txBody>
          <a:bodyPr/>
          <a:lstStyle/>
          <a:p>
            <a:r>
              <a:rPr lang="en-AU" dirty="0"/>
              <a:t>The time that elapses for a depth sounder to receive the reflected signal is 0.60s and the speed of sound in seawater is 1500ms</a:t>
            </a:r>
            <a:r>
              <a:rPr lang="en-AU" baseline="30000" dirty="0"/>
              <a:t>-1</a:t>
            </a:r>
            <a:r>
              <a:rPr lang="en-AU" dirty="0"/>
              <a:t> determine the depth of the water. </a:t>
            </a:r>
          </a:p>
          <a:p>
            <a:pPr marL="0" indent="0">
              <a:buNone/>
            </a:pPr>
            <a:r>
              <a:rPr lang="en-AU" dirty="0"/>
              <a:t>450m</a:t>
            </a:r>
          </a:p>
          <a:p>
            <a:r>
              <a:rPr lang="en-AU" dirty="0"/>
              <a:t>Thunder is heard 4s after lightning is observed, how far away is the lightning? (v=330m/s)</a:t>
            </a:r>
          </a:p>
          <a:p>
            <a:pPr marL="0" indent="0">
              <a:buNone/>
            </a:pPr>
            <a:r>
              <a:rPr lang="en-AU" dirty="0"/>
              <a:t>1.32km	</a:t>
            </a:r>
          </a:p>
          <a:p>
            <a:r>
              <a:rPr lang="en-AU" dirty="0"/>
              <a:t>A person 150m from a cliff fires a bullet, how long would it take for the echo to reach her? </a:t>
            </a:r>
          </a:p>
          <a:p>
            <a:pPr marL="0" indent="0">
              <a:buNone/>
            </a:pPr>
            <a:r>
              <a:rPr lang="en-AU" dirty="0"/>
              <a:t>0.9s</a:t>
            </a:r>
          </a:p>
          <a:p>
            <a:endParaRPr lang="en-AU" dirty="0"/>
          </a:p>
        </p:txBody>
      </p:sp>
    </p:spTree>
    <p:extLst>
      <p:ext uri="{BB962C8B-B14F-4D97-AF65-F5344CB8AC3E}">
        <p14:creationId xmlns:p14="http://schemas.microsoft.com/office/powerpoint/2010/main" val="3629851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9130E-ACAF-4599-A295-31B74FAC4877}"/>
              </a:ext>
            </a:extLst>
          </p:cNvPr>
          <p:cNvSpPr>
            <a:spLocks noGrp="1"/>
          </p:cNvSpPr>
          <p:nvPr>
            <p:ph type="title"/>
          </p:nvPr>
        </p:nvSpPr>
        <p:spPr/>
        <p:txBody>
          <a:bodyPr/>
          <a:lstStyle/>
          <a:p>
            <a:r>
              <a:rPr lang="en-US" dirty="0"/>
              <a:t>Refraction</a:t>
            </a:r>
            <a:endParaRPr lang="en-AU" dirty="0"/>
          </a:p>
        </p:txBody>
      </p:sp>
      <p:sp>
        <p:nvSpPr>
          <p:cNvPr id="3" name="Content Placeholder 2">
            <a:extLst>
              <a:ext uri="{FF2B5EF4-FFF2-40B4-BE49-F238E27FC236}">
                <a16:creationId xmlns:a16="http://schemas.microsoft.com/office/drawing/2014/main" id="{2C975E77-6D7D-43DF-8B83-37026DE9867D}"/>
              </a:ext>
            </a:extLst>
          </p:cNvPr>
          <p:cNvSpPr>
            <a:spLocks noGrp="1"/>
          </p:cNvSpPr>
          <p:nvPr>
            <p:ph idx="1"/>
          </p:nvPr>
        </p:nvSpPr>
        <p:spPr>
          <a:xfrm>
            <a:off x="685800" y="1722213"/>
            <a:ext cx="10820400" cy="4998229"/>
          </a:xfrm>
        </p:spPr>
        <p:txBody>
          <a:bodyPr>
            <a:normAutofit/>
          </a:bodyPr>
          <a:lstStyle/>
          <a:p>
            <a:r>
              <a:rPr lang="en-US" dirty="0"/>
              <a:t>When a wave is transmitted from one substance to another it can change speed, since speed depends on the medium</a:t>
            </a:r>
          </a:p>
          <a:p>
            <a:r>
              <a:rPr lang="en-US" dirty="0"/>
              <a:t>When a wave changes speed, it can change direction, </a:t>
            </a:r>
            <a:br>
              <a:rPr lang="en-US" dirty="0"/>
            </a:br>
            <a:r>
              <a:rPr lang="en-US" dirty="0"/>
              <a:t>this is known as ‘refraction’</a:t>
            </a:r>
          </a:p>
          <a:p>
            <a:r>
              <a:rPr lang="en-US" dirty="0"/>
              <a:t>If a wave speeds up, it bends away from the normal</a:t>
            </a:r>
          </a:p>
          <a:p>
            <a:r>
              <a:rPr lang="en-US" dirty="0"/>
              <a:t>If a wave slows down, it bends towards the normal</a:t>
            </a:r>
          </a:p>
          <a:p>
            <a:r>
              <a:rPr lang="en-US" dirty="0"/>
              <a:t>Speed changes but frequency remains constant so wavelength </a:t>
            </a:r>
            <a:br>
              <a:rPr lang="en-US" dirty="0"/>
            </a:br>
            <a:r>
              <a:rPr lang="en-US" dirty="0"/>
              <a:t>changes</a:t>
            </a:r>
          </a:p>
          <a:p>
            <a:r>
              <a:rPr lang="en-US" dirty="0"/>
              <a:t>If a wave strikes a surface parallel to the </a:t>
            </a:r>
            <a:br>
              <a:rPr lang="en-US" dirty="0"/>
            </a:br>
            <a:r>
              <a:rPr lang="en-US" dirty="0"/>
              <a:t>normal, </a:t>
            </a:r>
            <a:br>
              <a:rPr lang="en-US" dirty="0"/>
            </a:br>
            <a:r>
              <a:rPr lang="en-US" dirty="0"/>
              <a:t>there is no refraction</a:t>
            </a:r>
          </a:p>
          <a:p>
            <a:r>
              <a:rPr lang="en-AU" dirty="0"/>
              <a:t>http://www.falstad.com/ripple</a:t>
            </a:r>
          </a:p>
        </p:txBody>
      </p:sp>
      <p:pic>
        <p:nvPicPr>
          <p:cNvPr id="10242" name="Picture 2" descr="https://upload.wikimedia.org/wikipedia/commons/thumb/c/c9/Light_refraction.gif/220px-Light_refraction.gif">
            <a:extLst>
              <a:ext uri="{FF2B5EF4-FFF2-40B4-BE49-F238E27FC236}">
                <a16:creationId xmlns:a16="http://schemas.microsoft.com/office/drawing/2014/main" id="{96A4447C-9E59-4A6E-A412-0436165B1A7E}"/>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9904335" y="2996168"/>
            <a:ext cx="2095500" cy="372427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2FF0196E-EB50-493E-98C0-7C272888BCA8}"/>
              </a:ext>
            </a:extLst>
          </p:cNvPr>
          <p:cNvGrpSpPr/>
          <p:nvPr/>
        </p:nvGrpSpPr>
        <p:grpSpPr>
          <a:xfrm>
            <a:off x="6960904" y="4639522"/>
            <a:ext cx="2533650" cy="2120326"/>
            <a:chOff x="6960904" y="4639522"/>
            <a:chExt cx="2533650" cy="2120326"/>
          </a:xfrm>
        </p:grpSpPr>
        <p:pic>
          <p:nvPicPr>
            <p:cNvPr id="1026" name="Picture 2" descr="Image result for light wave">
              <a:extLst>
                <a:ext uri="{FF2B5EF4-FFF2-40B4-BE49-F238E27FC236}">
                  <a16:creationId xmlns:a16="http://schemas.microsoft.com/office/drawing/2014/main" id="{C2EA7825-9C5C-4FA5-A6E9-B9EF72EE975E}"/>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960904" y="4639522"/>
              <a:ext cx="2533650" cy="1905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E08AA21-E53A-47A9-929F-1E7A4C52F79E}"/>
                </a:ext>
              </a:extLst>
            </p:cNvPr>
            <p:cNvSpPr txBox="1"/>
            <p:nvPr/>
          </p:nvSpPr>
          <p:spPr>
            <a:xfrm>
              <a:off x="7147144" y="6544404"/>
              <a:ext cx="2161169" cy="215444"/>
            </a:xfrm>
            <a:prstGeom prst="rect">
              <a:avLst/>
            </a:prstGeom>
            <a:noFill/>
          </p:spPr>
          <p:txBody>
            <a:bodyPr wrap="none" rtlCol="0">
              <a:spAutoFit/>
            </a:bodyPr>
            <a:lstStyle/>
            <a:p>
              <a:r>
                <a:rPr lang="en-AU" sz="400" dirty="0"/>
                <a:t>(https://upload.wikimedia.org/wikipedia/commons/thumb/f/f5/Light_dispersion</a:t>
              </a:r>
              <a:br>
                <a:rPr lang="en-AU" sz="400" dirty="0"/>
              </a:br>
              <a:r>
                <a:rPr lang="en-AU" sz="400" dirty="0"/>
                <a:t>_conceptual_waves.gif/266px-Light_dispersion_conceptual_waves.gif)</a:t>
              </a:r>
            </a:p>
          </p:txBody>
        </p:sp>
      </p:grpSp>
    </p:spTree>
    <p:extLst>
      <p:ext uri="{BB962C8B-B14F-4D97-AF65-F5344CB8AC3E}">
        <p14:creationId xmlns:p14="http://schemas.microsoft.com/office/powerpoint/2010/main" val="30955820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A854E-058A-4EE9-B365-13DB45317293}"/>
              </a:ext>
            </a:extLst>
          </p:cNvPr>
          <p:cNvSpPr>
            <a:spLocks noGrp="1"/>
          </p:cNvSpPr>
          <p:nvPr>
            <p:ph type="title"/>
          </p:nvPr>
        </p:nvSpPr>
        <p:spPr/>
        <p:txBody>
          <a:bodyPr/>
          <a:lstStyle/>
          <a:p>
            <a:r>
              <a:rPr lang="en-US" dirty="0"/>
              <a:t>Drawing refraction</a:t>
            </a:r>
            <a:endParaRPr lang="en-AU" dirty="0"/>
          </a:p>
        </p:txBody>
      </p:sp>
      <p:sp>
        <p:nvSpPr>
          <p:cNvPr id="3" name="Content Placeholder 2">
            <a:extLst>
              <a:ext uri="{FF2B5EF4-FFF2-40B4-BE49-F238E27FC236}">
                <a16:creationId xmlns:a16="http://schemas.microsoft.com/office/drawing/2014/main" id="{8FA4F05B-9A59-4C0B-B9D0-0302628CC8EB}"/>
              </a:ext>
            </a:extLst>
          </p:cNvPr>
          <p:cNvSpPr>
            <a:spLocks noGrp="1"/>
          </p:cNvSpPr>
          <p:nvPr>
            <p:ph idx="1"/>
          </p:nvPr>
        </p:nvSpPr>
        <p:spPr>
          <a:xfrm>
            <a:off x="618546" y="1793836"/>
            <a:ext cx="10820400" cy="4024125"/>
          </a:xfrm>
        </p:spPr>
        <p:txBody>
          <a:bodyPr/>
          <a:lstStyle/>
          <a:p>
            <a:r>
              <a:rPr lang="en-US" dirty="0"/>
              <a:t>Best shown with a combination of ray and </a:t>
            </a:r>
            <a:r>
              <a:rPr lang="en-US" dirty="0" err="1"/>
              <a:t>wavefronts</a:t>
            </a:r>
            <a:endParaRPr lang="en-AU" dirty="0"/>
          </a:p>
        </p:txBody>
      </p:sp>
      <p:grpSp>
        <p:nvGrpSpPr>
          <p:cNvPr id="20" name="Group 19">
            <a:extLst>
              <a:ext uri="{FF2B5EF4-FFF2-40B4-BE49-F238E27FC236}">
                <a16:creationId xmlns:a16="http://schemas.microsoft.com/office/drawing/2014/main" id="{931EF70E-48F7-4A2C-A2B0-DA9BF9E393C3}"/>
              </a:ext>
            </a:extLst>
          </p:cNvPr>
          <p:cNvGrpSpPr/>
          <p:nvPr/>
        </p:nvGrpSpPr>
        <p:grpSpPr>
          <a:xfrm>
            <a:off x="2297522" y="2201912"/>
            <a:ext cx="5542927" cy="4645512"/>
            <a:chOff x="4001631" y="2245902"/>
            <a:chExt cx="5542927" cy="4645512"/>
          </a:xfrm>
        </p:grpSpPr>
        <p:cxnSp>
          <p:nvCxnSpPr>
            <p:cNvPr id="5" name="Straight Connector 4">
              <a:extLst>
                <a:ext uri="{FF2B5EF4-FFF2-40B4-BE49-F238E27FC236}">
                  <a16:creationId xmlns:a16="http://schemas.microsoft.com/office/drawing/2014/main" id="{E1492DE2-8A7E-4603-B5D4-86FB2ED688AA}"/>
                </a:ext>
              </a:extLst>
            </p:cNvPr>
            <p:cNvCxnSpPr/>
            <p:nvPr/>
          </p:nvCxnSpPr>
          <p:spPr>
            <a:xfrm>
              <a:off x="6011501" y="2560622"/>
              <a:ext cx="0" cy="405595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CA2C466-A136-44AC-A744-F4BB41375F96}"/>
                </a:ext>
              </a:extLst>
            </p:cNvPr>
            <p:cNvCxnSpPr>
              <a:cxnSpLocks/>
            </p:cNvCxnSpPr>
            <p:nvPr/>
          </p:nvCxnSpPr>
          <p:spPr>
            <a:xfrm rot="5400000">
              <a:off x="6029607" y="2560622"/>
              <a:ext cx="0" cy="405595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7CBDF11-924D-45CC-8B5F-60EBA5210C2B}"/>
                </a:ext>
              </a:extLst>
            </p:cNvPr>
            <p:cNvCxnSpPr/>
            <p:nvPr/>
          </p:nvCxnSpPr>
          <p:spPr>
            <a:xfrm flipH="1" flipV="1">
              <a:off x="4001631" y="3349782"/>
              <a:ext cx="2009870" cy="1238816"/>
            </a:xfrm>
            <a:prstGeom prst="straightConnector1">
              <a:avLst/>
            </a:prstGeom>
            <a:ln w="19050">
              <a:solidFill>
                <a:schemeClr val="accent6">
                  <a:lumMod val="60000"/>
                  <a:lumOff val="40000"/>
                </a:schemeClr>
              </a:solidFill>
              <a:headEnd type="triangle" w="lg" len="lg"/>
              <a:tailEnd type="non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63DA62D-57AA-4F8B-984A-3B8FE6DC1EBA}"/>
                </a:ext>
              </a:extLst>
            </p:cNvPr>
            <p:cNvCxnSpPr>
              <a:cxnSpLocks/>
            </p:cNvCxnSpPr>
            <p:nvPr/>
          </p:nvCxnSpPr>
          <p:spPr>
            <a:xfrm flipV="1">
              <a:off x="4865054" y="3489330"/>
              <a:ext cx="1146448" cy="1822910"/>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28A37C9-A3A5-4E9E-8538-1C5D115A56B8}"/>
                </a:ext>
              </a:extLst>
            </p:cNvPr>
            <p:cNvCxnSpPr>
              <a:cxnSpLocks/>
            </p:cNvCxnSpPr>
            <p:nvPr/>
          </p:nvCxnSpPr>
          <p:spPr>
            <a:xfrm flipV="1">
              <a:off x="4865053" y="4127033"/>
              <a:ext cx="1146448" cy="1822910"/>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D00F82B-28E6-4E96-B984-315C4FE62244}"/>
                </a:ext>
              </a:extLst>
            </p:cNvPr>
            <p:cNvCxnSpPr>
              <a:cxnSpLocks/>
            </p:cNvCxnSpPr>
            <p:nvPr/>
          </p:nvCxnSpPr>
          <p:spPr>
            <a:xfrm flipV="1">
              <a:off x="4865053" y="2851627"/>
              <a:ext cx="1146448" cy="1822910"/>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D1EC00C-B1D8-4C5B-B4E5-91BBFF3D88CC}"/>
                </a:ext>
              </a:extLst>
            </p:cNvPr>
            <p:cNvSpPr txBox="1"/>
            <p:nvPr/>
          </p:nvSpPr>
          <p:spPr>
            <a:xfrm>
              <a:off x="7998787" y="4256313"/>
              <a:ext cx="1545771" cy="307777"/>
            </a:xfrm>
            <a:prstGeom prst="rect">
              <a:avLst/>
            </a:prstGeom>
            <a:noFill/>
          </p:spPr>
          <p:txBody>
            <a:bodyPr wrap="square" rtlCol="0">
              <a:spAutoFit/>
            </a:bodyPr>
            <a:lstStyle/>
            <a:p>
              <a:r>
                <a:rPr lang="en-US" sz="1400" dirty="0"/>
                <a:t>normal</a:t>
              </a:r>
              <a:endParaRPr lang="en-AU" sz="1400" dirty="0"/>
            </a:p>
          </p:txBody>
        </p:sp>
        <p:sp>
          <p:nvSpPr>
            <p:cNvPr id="17" name="TextBox 16">
              <a:extLst>
                <a:ext uri="{FF2B5EF4-FFF2-40B4-BE49-F238E27FC236}">
                  <a16:creationId xmlns:a16="http://schemas.microsoft.com/office/drawing/2014/main" id="{D9EFF83E-B75D-4605-AFBE-3DAE2E366B2F}"/>
                </a:ext>
              </a:extLst>
            </p:cNvPr>
            <p:cNvSpPr txBox="1"/>
            <p:nvPr/>
          </p:nvSpPr>
          <p:spPr>
            <a:xfrm>
              <a:off x="5655129" y="6583637"/>
              <a:ext cx="1545771" cy="307777"/>
            </a:xfrm>
            <a:prstGeom prst="rect">
              <a:avLst/>
            </a:prstGeom>
            <a:noFill/>
          </p:spPr>
          <p:txBody>
            <a:bodyPr wrap="square" rtlCol="0">
              <a:spAutoFit/>
            </a:bodyPr>
            <a:lstStyle/>
            <a:p>
              <a:r>
                <a:rPr lang="en-US" sz="1400" dirty="0"/>
                <a:t>surface</a:t>
              </a:r>
              <a:endParaRPr lang="en-AU" sz="1400" dirty="0"/>
            </a:p>
          </p:txBody>
        </p:sp>
        <p:sp>
          <p:nvSpPr>
            <p:cNvPr id="18" name="TextBox 17">
              <a:extLst>
                <a:ext uri="{FF2B5EF4-FFF2-40B4-BE49-F238E27FC236}">
                  <a16:creationId xmlns:a16="http://schemas.microsoft.com/office/drawing/2014/main" id="{9A51827C-1184-4709-AD1D-A38DB5DC01C3}"/>
                </a:ext>
              </a:extLst>
            </p:cNvPr>
            <p:cNvSpPr txBox="1"/>
            <p:nvPr/>
          </p:nvSpPr>
          <p:spPr>
            <a:xfrm>
              <a:off x="5295646" y="2260700"/>
              <a:ext cx="1545771" cy="307777"/>
            </a:xfrm>
            <a:prstGeom prst="rect">
              <a:avLst/>
            </a:prstGeom>
            <a:noFill/>
          </p:spPr>
          <p:txBody>
            <a:bodyPr wrap="square" rtlCol="0">
              <a:spAutoFit/>
            </a:bodyPr>
            <a:lstStyle/>
            <a:p>
              <a:r>
                <a:rPr lang="en-US" sz="1400" dirty="0"/>
                <a:t>slow</a:t>
              </a:r>
              <a:endParaRPr lang="en-AU" sz="1400" dirty="0"/>
            </a:p>
          </p:txBody>
        </p:sp>
        <p:sp>
          <p:nvSpPr>
            <p:cNvPr id="19" name="TextBox 18">
              <a:extLst>
                <a:ext uri="{FF2B5EF4-FFF2-40B4-BE49-F238E27FC236}">
                  <a16:creationId xmlns:a16="http://schemas.microsoft.com/office/drawing/2014/main" id="{F878CD56-12D0-4FB0-97A6-C5B410C66D23}"/>
                </a:ext>
              </a:extLst>
            </p:cNvPr>
            <p:cNvSpPr txBox="1"/>
            <p:nvPr/>
          </p:nvSpPr>
          <p:spPr>
            <a:xfrm>
              <a:off x="6045198" y="2245902"/>
              <a:ext cx="1545771" cy="307777"/>
            </a:xfrm>
            <a:prstGeom prst="rect">
              <a:avLst/>
            </a:prstGeom>
            <a:noFill/>
          </p:spPr>
          <p:txBody>
            <a:bodyPr wrap="square" rtlCol="0">
              <a:spAutoFit/>
            </a:bodyPr>
            <a:lstStyle/>
            <a:p>
              <a:r>
                <a:rPr lang="en-US" sz="1400" dirty="0"/>
                <a:t>fast</a:t>
              </a:r>
              <a:endParaRPr lang="en-AU" sz="1400" dirty="0"/>
            </a:p>
          </p:txBody>
        </p:sp>
      </p:grpSp>
      <p:cxnSp>
        <p:nvCxnSpPr>
          <p:cNvPr id="21" name="Straight Arrow Connector 20">
            <a:extLst>
              <a:ext uri="{FF2B5EF4-FFF2-40B4-BE49-F238E27FC236}">
                <a16:creationId xmlns:a16="http://schemas.microsoft.com/office/drawing/2014/main" id="{38EB4725-A291-46D4-8A4F-BD9A3A0D6FF3}"/>
              </a:ext>
            </a:extLst>
          </p:cNvPr>
          <p:cNvCxnSpPr>
            <a:cxnSpLocks/>
          </p:cNvCxnSpPr>
          <p:nvPr/>
        </p:nvCxnSpPr>
        <p:spPr>
          <a:xfrm flipH="1" flipV="1">
            <a:off x="4324637" y="4569117"/>
            <a:ext cx="846177" cy="2105025"/>
          </a:xfrm>
          <a:prstGeom prst="straightConnector1">
            <a:avLst/>
          </a:prstGeom>
          <a:ln w="19050">
            <a:solidFill>
              <a:schemeClr val="accent6">
                <a:lumMod val="60000"/>
                <a:lumOff val="40000"/>
              </a:schemeClr>
            </a:solidFill>
            <a:headEnd type="triangle" w="lg" len="lg"/>
            <a:tailEnd type="none" w="med" len="med"/>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F09D1A0-C3D0-4F7F-8541-B622FA524A29}"/>
              </a:ext>
            </a:extLst>
          </p:cNvPr>
          <p:cNvSpPr txBox="1"/>
          <p:nvPr/>
        </p:nvSpPr>
        <p:spPr>
          <a:xfrm>
            <a:off x="7639658" y="2568581"/>
            <a:ext cx="2318012" cy="923330"/>
          </a:xfrm>
          <a:prstGeom prst="rect">
            <a:avLst/>
          </a:prstGeom>
          <a:noFill/>
        </p:spPr>
        <p:txBody>
          <a:bodyPr wrap="square" rtlCol="0">
            <a:spAutoFit/>
          </a:bodyPr>
          <a:lstStyle/>
          <a:p>
            <a:r>
              <a:rPr lang="en-US" dirty="0"/>
              <a:t>1. Draw in refracted ray, bent appropriately</a:t>
            </a:r>
            <a:endParaRPr lang="en-AU" dirty="0"/>
          </a:p>
        </p:txBody>
      </p:sp>
      <p:cxnSp>
        <p:nvCxnSpPr>
          <p:cNvPr id="25" name="Straight Arrow Connector 24">
            <a:extLst>
              <a:ext uri="{FF2B5EF4-FFF2-40B4-BE49-F238E27FC236}">
                <a16:creationId xmlns:a16="http://schemas.microsoft.com/office/drawing/2014/main" id="{28709F24-42C5-4580-AD61-DCFE2E0FAFB0}"/>
              </a:ext>
            </a:extLst>
          </p:cNvPr>
          <p:cNvCxnSpPr>
            <a:cxnSpLocks/>
          </p:cNvCxnSpPr>
          <p:nvPr/>
        </p:nvCxnSpPr>
        <p:spPr>
          <a:xfrm flipV="1">
            <a:off x="3160944" y="4720746"/>
            <a:ext cx="1146448" cy="1822910"/>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19F6A17-8315-47FD-ABEC-FFE2F44DF68D}"/>
              </a:ext>
            </a:extLst>
          </p:cNvPr>
          <p:cNvCxnSpPr>
            <a:cxnSpLocks/>
          </p:cNvCxnSpPr>
          <p:nvPr/>
        </p:nvCxnSpPr>
        <p:spPr>
          <a:xfrm flipV="1">
            <a:off x="3470192" y="5363016"/>
            <a:ext cx="842591" cy="1314568"/>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CC48D17-4122-4DC2-9CCA-A7CEBD383D47}"/>
              </a:ext>
            </a:extLst>
          </p:cNvPr>
          <p:cNvCxnSpPr>
            <a:cxnSpLocks/>
          </p:cNvCxnSpPr>
          <p:nvPr/>
        </p:nvCxnSpPr>
        <p:spPr>
          <a:xfrm flipV="1">
            <a:off x="3883766" y="5996152"/>
            <a:ext cx="440871" cy="677990"/>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7E857C75-7B2E-4BCF-A4C6-A27266E13E83}"/>
              </a:ext>
            </a:extLst>
          </p:cNvPr>
          <p:cNvSpPr txBox="1"/>
          <p:nvPr/>
        </p:nvSpPr>
        <p:spPr>
          <a:xfrm>
            <a:off x="7690477" y="3895130"/>
            <a:ext cx="3199196" cy="1754326"/>
          </a:xfrm>
          <a:prstGeom prst="rect">
            <a:avLst/>
          </a:prstGeom>
          <a:noFill/>
        </p:spPr>
        <p:txBody>
          <a:bodyPr wrap="square" rtlCol="0">
            <a:spAutoFit/>
          </a:bodyPr>
          <a:lstStyle/>
          <a:p>
            <a:r>
              <a:rPr lang="en-US" dirty="0"/>
              <a:t>2. Draw in refracted </a:t>
            </a:r>
            <a:r>
              <a:rPr lang="en-US" dirty="0" err="1"/>
              <a:t>wavefronts</a:t>
            </a:r>
            <a:r>
              <a:rPr lang="en-US" dirty="0"/>
              <a:t>, perpendicular to refracted ray, lining up with previous </a:t>
            </a:r>
            <a:r>
              <a:rPr lang="en-US" dirty="0" err="1"/>
              <a:t>wavefronts</a:t>
            </a:r>
            <a:r>
              <a:rPr lang="en-US" dirty="0"/>
              <a:t>, change in wavelength will be apparent</a:t>
            </a:r>
            <a:endParaRPr lang="en-AU" dirty="0"/>
          </a:p>
        </p:txBody>
      </p:sp>
      <p:cxnSp>
        <p:nvCxnSpPr>
          <p:cNvPr id="27" name="Straight Arrow Connector 26">
            <a:extLst>
              <a:ext uri="{FF2B5EF4-FFF2-40B4-BE49-F238E27FC236}">
                <a16:creationId xmlns:a16="http://schemas.microsoft.com/office/drawing/2014/main" id="{F2912018-EF2F-457D-AD16-DE6885677E2D}"/>
              </a:ext>
            </a:extLst>
          </p:cNvPr>
          <p:cNvCxnSpPr>
            <a:cxnSpLocks/>
          </p:cNvCxnSpPr>
          <p:nvPr/>
        </p:nvCxnSpPr>
        <p:spPr>
          <a:xfrm rot="5400000" flipH="1" flipV="1">
            <a:off x="4907344" y="4558325"/>
            <a:ext cx="846177" cy="2105025"/>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348C368F-A7DF-4752-9546-9E6A8F1030DE}"/>
              </a:ext>
            </a:extLst>
          </p:cNvPr>
          <p:cNvCxnSpPr>
            <a:cxnSpLocks/>
          </p:cNvCxnSpPr>
          <p:nvPr/>
        </p:nvCxnSpPr>
        <p:spPr>
          <a:xfrm rot="5400000" flipH="1" flipV="1">
            <a:off x="4910970" y="3893463"/>
            <a:ext cx="846177" cy="2105025"/>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D0B4DD8-31E5-4F08-A675-2800F7996464}"/>
              </a:ext>
            </a:extLst>
          </p:cNvPr>
          <p:cNvCxnSpPr>
            <a:cxnSpLocks/>
          </p:cNvCxnSpPr>
          <p:nvPr/>
        </p:nvCxnSpPr>
        <p:spPr>
          <a:xfrm rot="5400000" flipH="1" flipV="1">
            <a:off x="4923893" y="3264845"/>
            <a:ext cx="846177" cy="2105025"/>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76DF091-55ED-46DF-A308-CF64E72C87F0}"/>
              </a:ext>
            </a:extLst>
          </p:cNvPr>
          <p:cNvCxnSpPr>
            <a:cxnSpLocks/>
          </p:cNvCxnSpPr>
          <p:nvPr/>
        </p:nvCxnSpPr>
        <p:spPr>
          <a:xfrm rot="5400000" flipH="1" flipV="1">
            <a:off x="4930354" y="2619575"/>
            <a:ext cx="846177" cy="2105025"/>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E5E6582-D061-466F-BF9A-CB871826A3C8}"/>
              </a:ext>
            </a:extLst>
          </p:cNvPr>
          <p:cNvCxnSpPr>
            <a:cxnSpLocks/>
          </p:cNvCxnSpPr>
          <p:nvPr/>
        </p:nvCxnSpPr>
        <p:spPr>
          <a:xfrm rot="5400000" flipH="1" flipV="1">
            <a:off x="4912757" y="1977695"/>
            <a:ext cx="846177" cy="2105025"/>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42380356-7D9A-4CA4-A25A-246672A716EB}"/>
              </a:ext>
            </a:extLst>
          </p:cNvPr>
          <p:cNvCxnSpPr>
            <a:cxnSpLocks/>
          </p:cNvCxnSpPr>
          <p:nvPr/>
        </p:nvCxnSpPr>
        <p:spPr>
          <a:xfrm flipV="1">
            <a:off x="4292131" y="2209752"/>
            <a:ext cx="1493131" cy="598645"/>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9331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4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A854E-058A-4EE9-B365-13DB45317293}"/>
              </a:ext>
            </a:extLst>
          </p:cNvPr>
          <p:cNvSpPr>
            <a:spLocks noGrp="1"/>
          </p:cNvSpPr>
          <p:nvPr>
            <p:ph type="title"/>
          </p:nvPr>
        </p:nvSpPr>
        <p:spPr/>
        <p:txBody>
          <a:bodyPr/>
          <a:lstStyle/>
          <a:p>
            <a:r>
              <a:rPr lang="en-US" dirty="0"/>
              <a:t>Drawing refraction</a:t>
            </a:r>
            <a:endParaRPr lang="en-AU" dirty="0"/>
          </a:p>
        </p:txBody>
      </p:sp>
      <p:sp>
        <p:nvSpPr>
          <p:cNvPr id="3" name="Content Placeholder 2">
            <a:extLst>
              <a:ext uri="{FF2B5EF4-FFF2-40B4-BE49-F238E27FC236}">
                <a16:creationId xmlns:a16="http://schemas.microsoft.com/office/drawing/2014/main" id="{8FA4F05B-9A59-4C0B-B9D0-0302628CC8EB}"/>
              </a:ext>
            </a:extLst>
          </p:cNvPr>
          <p:cNvSpPr>
            <a:spLocks noGrp="1"/>
          </p:cNvSpPr>
          <p:nvPr>
            <p:ph idx="1"/>
          </p:nvPr>
        </p:nvSpPr>
        <p:spPr>
          <a:xfrm>
            <a:off x="618546" y="1793836"/>
            <a:ext cx="10820400" cy="4024125"/>
          </a:xfrm>
        </p:spPr>
        <p:txBody>
          <a:bodyPr/>
          <a:lstStyle/>
          <a:p>
            <a:r>
              <a:rPr lang="en-US" dirty="0"/>
              <a:t>Best shown with a combination of ray and </a:t>
            </a:r>
            <a:r>
              <a:rPr lang="en-US" dirty="0" err="1"/>
              <a:t>wavefronts</a:t>
            </a:r>
            <a:endParaRPr lang="en-AU" dirty="0"/>
          </a:p>
        </p:txBody>
      </p:sp>
      <p:grpSp>
        <p:nvGrpSpPr>
          <p:cNvPr id="20" name="Group 19">
            <a:extLst>
              <a:ext uri="{FF2B5EF4-FFF2-40B4-BE49-F238E27FC236}">
                <a16:creationId xmlns:a16="http://schemas.microsoft.com/office/drawing/2014/main" id="{931EF70E-48F7-4A2C-A2B0-DA9BF9E393C3}"/>
              </a:ext>
            </a:extLst>
          </p:cNvPr>
          <p:cNvGrpSpPr/>
          <p:nvPr/>
        </p:nvGrpSpPr>
        <p:grpSpPr>
          <a:xfrm>
            <a:off x="2328695" y="2227704"/>
            <a:ext cx="5542927" cy="4619720"/>
            <a:chOff x="4001631" y="2271694"/>
            <a:chExt cx="5542927" cy="4619720"/>
          </a:xfrm>
        </p:grpSpPr>
        <p:cxnSp>
          <p:nvCxnSpPr>
            <p:cNvPr id="5" name="Straight Connector 4">
              <a:extLst>
                <a:ext uri="{FF2B5EF4-FFF2-40B4-BE49-F238E27FC236}">
                  <a16:creationId xmlns:a16="http://schemas.microsoft.com/office/drawing/2014/main" id="{E1492DE2-8A7E-4603-B5D4-86FB2ED688AA}"/>
                </a:ext>
              </a:extLst>
            </p:cNvPr>
            <p:cNvCxnSpPr/>
            <p:nvPr/>
          </p:nvCxnSpPr>
          <p:spPr>
            <a:xfrm>
              <a:off x="6011501" y="2560622"/>
              <a:ext cx="0" cy="405595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CA2C466-A136-44AC-A744-F4BB41375F96}"/>
                </a:ext>
              </a:extLst>
            </p:cNvPr>
            <p:cNvCxnSpPr>
              <a:cxnSpLocks/>
            </p:cNvCxnSpPr>
            <p:nvPr/>
          </p:nvCxnSpPr>
          <p:spPr>
            <a:xfrm rot="5400000">
              <a:off x="6029607" y="2560622"/>
              <a:ext cx="0" cy="405595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7CBDF11-924D-45CC-8B5F-60EBA5210C2B}"/>
                </a:ext>
              </a:extLst>
            </p:cNvPr>
            <p:cNvCxnSpPr/>
            <p:nvPr/>
          </p:nvCxnSpPr>
          <p:spPr>
            <a:xfrm flipH="1" flipV="1">
              <a:off x="4001631" y="3349782"/>
              <a:ext cx="2009870" cy="1238816"/>
            </a:xfrm>
            <a:prstGeom prst="straightConnector1">
              <a:avLst/>
            </a:prstGeom>
            <a:ln w="19050">
              <a:solidFill>
                <a:schemeClr val="accent6">
                  <a:lumMod val="60000"/>
                  <a:lumOff val="40000"/>
                </a:schemeClr>
              </a:solidFill>
              <a:headEnd type="triangle" w="lg" len="lg"/>
              <a:tailEnd type="non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63DA62D-57AA-4F8B-984A-3B8FE6DC1EBA}"/>
                </a:ext>
              </a:extLst>
            </p:cNvPr>
            <p:cNvCxnSpPr>
              <a:cxnSpLocks/>
            </p:cNvCxnSpPr>
            <p:nvPr/>
          </p:nvCxnSpPr>
          <p:spPr>
            <a:xfrm flipV="1">
              <a:off x="4865054" y="3489330"/>
              <a:ext cx="1146448" cy="1822910"/>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28A37C9-A3A5-4E9E-8538-1C5D115A56B8}"/>
                </a:ext>
              </a:extLst>
            </p:cNvPr>
            <p:cNvCxnSpPr>
              <a:cxnSpLocks/>
            </p:cNvCxnSpPr>
            <p:nvPr/>
          </p:nvCxnSpPr>
          <p:spPr>
            <a:xfrm flipV="1">
              <a:off x="4865053" y="4127033"/>
              <a:ext cx="1146448" cy="1822910"/>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D00F82B-28E6-4E96-B984-315C4FE62244}"/>
                </a:ext>
              </a:extLst>
            </p:cNvPr>
            <p:cNvCxnSpPr>
              <a:cxnSpLocks/>
            </p:cNvCxnSpPr>
            <p:nvPr/>
          </p:nvCxnSpPr>
          <p:spPr>
            <a:xfrm flipV="1">
              <a:off x="4865053" y="2851627"/>
              <a:ext cx="1146448" cy="1822910"/>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D1EC00C-B1D8-4C5B-B4E5-91BBFF3D88CC}"/>
                </a:ext>
              </a:extLst>
            </p:cNvPr>
            <p:cNvSpPr txBox="1"/>
            <p:nvPr/>
          </p:nvSpPr>
          <p:spPr>
            <a:xfrm>
              <a:off x="7998787" y="4256313"/>
              <a:ext cx="1545771" cy="307777"/>
            </a:xfrm>
            <a:prstGeom prst="rect">
              <a:avLst/>
            </a:prstGeom>
            <a:noFill/>
          </p:spPr>
          <p:txBody>
            <a:bodyPr wrap="square" rtlCol="0">
              <a:spAutoFit/>
            </a:bodyPr>
            <a:lstStyle/>
            <a:p>
              <a:r>
                <a:rPr lang="en-US" sz="1400" dirty="0"/>
                <a:t>normal</a:t>
              </a:r>
              <a:endParaRPr lang="en-AU" sz="1400" dirty="0"/>
            </a:p>
          </p:txBody>
        </p:sp>
        <p:sp>
          <p:nvSpPr>
            <p:cNvPr id="17" name="TextBox 16">
              <a:extLst>
                <a:ext uri="{FF2B5EF4-FFF2-40B4-BE49-F238E27FC236}">
                  <a16:creationId xmlns:a16="http://schemas.microsoft.com/office/drawing/2014/main" id="{D9EFF83E-B75D-4605-AFBE-3DAE2E366B2F}"/>
                </a:ext>
              </a:extLst>
            </p:cNvPr>
            <p:cNvSpPr txBox="1"/>
            <p:nvPr/>
          </p:nvSpPr>
          <p:spPr>
            <a:xfrm>
              <a:off x="5655129" y="6583637"/>
              <a:ext cx="1545771" cy="307777"/>
            </a:xfrm>
            <a:prstGeom prst="rect">
              <a:avLst/>
            </a:prstGeom>
            <a:noFill/>
          </p:spPr>
          <p:txBody>
            <a:bodyPr wrap="square" rtlCol="0">
              <a:spAutoFit/>
            </a:bodyPr>
            <a:lstStyle/>
            <a:p>
              <a:r>
                <a:rPr lang="en-US" sz="1400" dirty="0"/>
                <a:t>surface</a:t>
              </a:r>
              <a:endParaRPr lang="en-AU" sz="1400" dirty="0"/>
            </a:p>
          </p:txBody>
        </p:sp>
        <p:sp>
          <p:nvSpPr>
            <p:cNvPr id="18" name="TextBox 17">
              <a:extLst>
                <a:ext uri="{FF2B5EF4-FFF2-40B4-BE49-F238E27FC236}">
                  <a16:creationId xmlns:a16="http://schemas.microsoft.com/office/drawing/2014/main" id="{9A51827C-1184-4709-AD1D-A38DB5DC01C3}"/>
                </a:ext>
              </a:extLst>
            </p:cNvPr>
            <p:cNvSpPr txBox="1"/>
            <p:nvPr/>
          </p:nvSpPr>
          <p:spPr>
            <a:xfrm>
              <a:off x="6028746" y="2271694"/>
              <a:ext cx="1545771" cy="307777"/>
            </a:xfrm>
            <a:prstGeom prst="rect">
              <a:avLst/>
            </a:prstGeom>
            <a:noFill/>
          </p:spPr>
          <p:txBody>
            <a:bodyPr wrap="square" rtlCol="0">
              <a:spAutoFit/>
            </a:bodyPr>
            <a:lstStyle/>
            <a:p>
              <a:r>
                <a:rPr lang="en-US" sz="1400" dirty="0"/>
                <a:t>slow</a:t>
              </a:r>
              <a:endParaRPr lang="en-AU" sz="1400" dirty="0"/>
            </a:p>
          </p:txBody>
        </p:sp>
        <p:sp>
          <p:nvSpPr>
            <p:cNvPr id="19" name="TextBox 18">
              <a:extLst>
                <a:ext uri="{FF2B5EF4-FFF2-40B4-BE49-F238E27FC236}">
                  <a16:creationId xmlns:a16="http://schemas.microsoft.com/office/drawing/2014/main" id="{F878CD56-12D0-4FB0-97A6-C5B410C66D23}"/>
                </a:ext>
              </a:extLst>
            </p:cNvPr>
            <p:cNvSpPr txBox="1"/>
            <p:nvPr/>
          </p:nvSpPr>
          <p:spPr>
            <a:xfrm>
              <a:off x="5421948" y="2271695"/>
              <a:ext cx="1545771" cy="307777"/>
            </a:xfrm>
            <a:prstGeom prst="rect">
              <a:avLst/>
            </a:prstGeom>
            <a:noFill/>
          </p:spPr>
          <p:txBody>
            <a:bodyPr wrap="square" rtlCol="0">
              <a:spAutoFit/>
            </a:bodyPr>
            <a:lstStyle/>
            <a:p>
              <a:r>
                <a:rPr lang="en-US" sz="1400" dirty="0"/>
                <a:t>fast</a:t>
              </a:r>
              <a:endParaRPr lang="en-AU" sz="1400" dirty="0"/>
            </a:p>
          </p:txBody>
        </p:sp>
      </p:grpSp>
      <p:cxnSp>
        <p:nvCxnSpPr>
          <p:cNvPr id="21" name="Straight Arrow Connector 20">
            <a:extLst>
              <a:ext uri="{FF2B5EF4-FFF2-40B4-BE49-F238E27FC236}">
                <a16:creationId xmlns:a16="http://schemas.microsoft.com/office/drawing/2014/main" id="{38EB4725-A291-46D4-8A4F-BD9A3A0D6FF3}"/>
              </a:ext>
            </a:extLst>
          </p:cNvPr>
          <p:cNvCxnSpPr>
            <a:cxnSpLocks/>
          </p:cNvCxnSpPr>
          <p:nvPr/>
        </p:nvCxnSpPr>
        <p:spPr>
          <a:xfrm flipH="1" flipV="1">
            <a:off x="4355810" y="4569117"/>
            <a:ext cx="2028836" cy="283268"/>
          </a:xfrm>
          <a:prstGeom prst="straightConnector1">
            <a:avLst/>
          </a:prstGeom>
          <a:ln w="19050">
            <a:solidFill>
              <a:schemeClr val="accent6">
                <a:lumMod val="60000"/>
                <a:lumOff val="40000"/>
              </a:schemeClr>
            </a:solidFill>
            <a:headEnd type="triangle" w="lg" len="lg"/>
            <a:tailEnd type="none" w="med" len="med"/>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F09D1A0-C3D0-4F7F-8541-B622FA524A29}"/>
              </a:ext>
            </a:extLst>
          </p:cNvPr>
          <p:cNvSpPr txBox="1"/>
          <p:nvPr/>
        </p:nvSpPr>
        <p:spPr>
          <a:xfrm>
            <a:off x="7670831" y="2568581"/>
            <a:ext cx="2318012" cy="923330"/>
          </a:xfrm>
          <a:prstGeom prst="rect">
            <a:avLst/>
          </a:prstGeom>
          <a:noFill/>
        </p:spPr>
        <p:txBody>
          <a:bodyPr wrap="square" rtlCol="0">
            <a:spAutoFit/>
          </a:bodyPr>
          <a:lstStyle/>
          <a:p>
            <a:r>
              <a:rPr lang="en-US" dirty="0"/>
              <a:t>1. Draw in refracted ray, bent appropriately</a:t>
            </a:r>
            <a:endParaRPr lang="en-AU" dirty="0"/>
          </a:p>
        </p:txBody>
      </p:sp>
      <p:cxnSp>
        <p:nvCxnSpPr>
          <p:cNvPr id="25" name="Straight Arrow Connector 24">
            <a:extLst>
              <a:ext uri="{FF2B5EF4-FFF2-40B4-BE49-F238E27FC236}">
                <a16:creationId xmlns:a16="http://schemas.microsoft.com/office/drawing/2014/main" id="{28709F24-42C5-4580-AD61-DCFE2E0FAFB0}"/>
              </a:ext>
            </a:extLst>
          </p:cNvPr>
          <p:cNvCxnSpPr>
            <a:cxnSpLocks/>
          </p:cNvCxnSpPr>
          <p:nvPr/>
        </p:nvCxnSpPr>
        <p:spPr>
          <a:xfrm flipV="1">
            <a:off x="3192117" y="4720746"/>
            <a:ext cx="1146448" cy="1822910"/>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19F6A17-8315-47FD-ABEC-FFE2F44DF68D}"/>
              </a:ext>
            </a:extLst>
          </p:cNvPr>
          <p:cNvCxnSpPr>
            <a:cxnSpLocks/>
          </p:cNvCxnSpPr>
          <p:nvPr/>
        </p:nvCxnSpPr>
        <p:spPr>
          <a:xfrm flipV="1">
            <a:off x="3501365" y="5363016"/>
            <a:ext cx="842591" cy="1314568"/>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85C17B8C-E25D-4077-987F-47DC01DB48D2}"/>
              </a:ext>
            </a:extLst>
          </p:cNvPr>
          <p:cNvCxnSpPr>
            <a:cxnSpLocks/>
          </p:cNvCxnSpPr>
          <p:nvPr/>
        </p:nvCxnSpPr>
        <p:spPr>
          <a:xfrm rot="5400000" flipH="1" flipV="1">
            <a:off x="3464867" y="4206964"/>
            <a:ext cx="2028836" cy="283268"/>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D1F26EC-28AD-48BF-A411-57AF210CE632}"/>
              </a:ext>
            </a:extLst>
          </p:cNvPr>
          <p:cNvCxnSpPr>
            <a:cxnSpLocks/>
          </p:cNvCxnSpPr>
          <p:nvPr/>
        </p:nvCxnSpPr>
        <p:spPr>
          <a:xfrm rot="5400000" flipH="1" flipV="1">
            <a:off x="3474636" y="3598386"/>
            <a:ext cx="2028836" cy="283268"/>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0AEECC0A-6B8E-4AC0-8CDB-794F71BB003E}"/>
              </a:ext>
            </a:extLst>
          </p:cNvPr>
          <p:cNvCxnSpPr>
            <a:cxnSpLocks/>
          </p:cNvCxnSpPr>
          <p:nvPr/>
        </p:nvCxnSpPr>
        <p:spPr>
          <a:xfrm flipV="1">
            <a:off x="4342838" y="2504527"/>
            <a:ext cx="211035" cy="1607641"/>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853C1AA2-45D5-4B3D-86F0-9A5FF3671C15}"/>
              </a:ext>
            </a:extLst>
          </p:cNvPr>
          <p:cNvCxnSpPr>
            <a:cxnSpLocks/>
          </p:cNvCxnSpPr>
          <p:nvPr/>
        </p:nvCxnSpPr>
        <p:spPr>
          <a:xfrm flipV="1">
            <a:off x="4342837" y="2641393"/>
            <a:ext cx="105518" cy="803947"/>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CC48D17-4122-4DC2-9CCA-A7CEBD383D47}"/>
              </a:ext>
            </a:extLst>
          </p:cNvPr>
          <p:cNvCxnSpPr>
            <a:cxnSpLocks/>
          </p:cNvCxnSpPr>
          <p:nvPr/>
        </p:nvCxnSpPr>
        <p:spPr>
          <a:xfrm flipV="1">
            <a:off x="3914939" y="5996152"/>
            <a:ext cx="440871" cy="677990"/>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960A9D07-B39C-49A9-BEFD-BA999723B3E9}"/>
              </a:ext>
            </a:extLst>
          </p:cNvPr>
          <p:cNvCxnSpPr>
            <a:cxnSpLocks/>
          </p:cNvCxnSpPr>
          <p:nvPr/>
        </p:nvCxnSpPr>
        <p:spPr>
          <a:xfrm rot="5400000" flipH="1" flipV="1">
            <a:off x="3487756" y="4859675"/>
            <a:ext cx="2028836" cy="283268"/>
          </a:xfrm>
          <a:prstGeom prst="straightConnector1">
            <a:avLst/>
          </a:prstGeom>
          <a:ln w="19050">
            <a:solidFill>
              <a:schemeClr val="accent6">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7E857C75-7B2E-4BCF-A4C6-A27266E13E83}"/>
              </a:ext>
            </a:extLst>
          </p:cNvPr>
          <p:cNvSpPr txBox="1"/>
          <p:nvPr/>
        </p:nvSpPr>
        <p:spPr>
          <a:xfrm>
            <a:off x="7721649" y="3895130"/>
            <a:ext cx="3240759" cy="1754326"/>
          </a:xfrm>
          <a:prstGeom prst="rect">
            <a:avLst/>
          </a:prstGeom>
          <a:noFill/>
        </p:spPr>
        <p:txBody>
          <a:bodyPr wrap="square" rtlCol="0">
            <a:spAutoFit/>
          </a:bodyPr>
          <a:lstStyle/>
          <a:p>
            <a:r>
              <a:rPr lang="en-US" dirty="0"/>
              <a:t>2. Draw in refracted </a:t>
            </a:r>
            <a:r>
              <a:rPr lang="en-US" dirty="0" err="1"/>
              <a:t>wavefronts</a:t>
            </a:r>
            <a:r>
              <a:rPr lang="en-US" dirty="0"/>
              <a:t>, perpendicular to refracted ray, lining up with previous </a:t>
            </a:r>
            <a:r>
              <a:rPr lang="en-US" dirty="0" err="1"/>
              <a:t>wavefronts</a:t>
            </a:r>
            <a:r>
              <a:rPr lang="en-US" dirty="0"/>
              <a:t>, change in wavelength will be apparent</a:t>
            </a:r>
            <a:endParaRPr lang="en-AU" dirty="0"/>
          </a:p>
        </p:txBody>
      </p:sp>
    </p:spTree>
    <p:extLst>
      <p:ext uri="{BB962C8B-B14F-4D97-AF65-F5344CB8AC3E}">
        <p14:creationId xmlns:p14="http://schemas.microsoft.com/office/powerpoint/2010/main" val="2158399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4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6AAE9-8A28-4A2A-9EF7-B74FC0625D01}"/>
              </a:ext>
            </a:extLst>
          </p:cNvPr>
          <p:cNvSpPr>
            <a:spLocks noGrp="1"/>
          </p:cNvSpPr>
          <p:nvPr>
            <p:ph type="title"/>
          </p:nvPr>
        </p:nvSpPr>
        <p:spPr/>
        <p:txBody>
          <a:bodyPr/>
          <a:lstStyle/>
          <a:p>
            <a:r>
              <a:rPr lang="en-US" dirty="0"/>
              <a:t>Wave speed</a:t>
            </a:r>
            <a:endParaRPr lang="en-AU" dirty="0"/>
          </a:p>
        </p:txBody>
      </p:sp>
      <p:sp>
        <p:nvSpPr>
          <p:cNvPr id="3" name="Content Placeholder 2">
            <a:extLst>
              <a:ext uri="{FF2B5EF4-FFF2-40B4-BE49-F238E27FC236}">
                <a16:creationId xmlns:a16="http://schemas.microsoft.com/office/drawing/2014/main" id="{BBEB0534-C8D3-4B6E-8542-3C775AEA616B}"/>
              </a:ext>
            </a:extLst>
          </p:cNvPr>
          <p:cNvSpPr>
            <a:spLocks noGrp="1"/>
          </p:cNvSpPr>
          <p:nvPr>
            <p:ph idx="1"/>
          </p:nvPr>
        </p:nvSpPr>
        <p:spPr>
          <a:xfrm>
            <a:off x="685800" y="2194560"/>
            <a:ext cx="10820400" cy="4024125"/>
          </a:xfrm>
        </p:spPr>
        <p:txBody>
          <a:bodyPr/>
          <a:lstStyle/>
          <a:p>
            <a:pPr marL="0" indent="0">
              <a:buNone/>
            </a:pPr>
            <a:r>
              <a:rPr lang="en-US" dirty="0"/>
              <a:t>Mechanical waves</a:t>
            </a:r>
          </a:p>
          <a:p>
            <a:r>
              <a:rPr lang="en-US" dirty="0"/>
              <a:t>Rigidity of medium (faster in solid than liquid, </a:t>
            </a:r>
            <a:br>
              <a:rPr lang="en-US" dirty="0"/>
            </a:br>
            <a:r>
              <a:rPr lang="en-US" dirty="0"/>
              <a:t>faster in liquid than gas)</a:t>
            </a:r>
          </a:p>
          <a:p>
            <a:r>
              <a:rPr lang="en-US" dirty="0"/>
              <a:t>Temperature (faster at higher temperatures)</a:t>
            </a:r>
          </a:p>
          <a:p>
            <a:r>
              <a:rPr lang="en-US" dirty="0"/>
              <a:t>Density(faster in lower density substances)</a:t>
            </a:r>
          </a:p>
          <a:p>
            <a:pPr marL="0" indent="0">
              <a:buNone/>
            </a:pPr>
            <a:r>
              <a:rPr lang="en-US" dirty="0"/>
              <a:t>EMR (Light)</a:t>
            </a:r>
          </a:p>
          <a:p>
            <a:r>
              <a:rPr lang="en-US" dirty="0"/>
              <a:t>Refractive index (c/v)</a:t>
            </a:r>
          </a:p>
          <a:p>
            <a:r>
              <a:rPr lang="en-US" dirty="0"/>
              <a:t>Varies with </a:t>
            </a:r>
            <a:br>
              <a:rPr lang="en-US" dirty="0"/>
            </a:br>
            <a:r>
              <a:rPr lang="en-US" dirty="0"/>
              <a:t>wavelength/frequency</a:t>
            </a:r>
            <a:endParaRPr lang="en-AU" dirty="0"/>
          </a:p>
        </p:txBody>
      </p:sp>
      <p:graphicFrame>
        <p:nvGraphicFramePr>
          <p:cNvPr id="4" name="Table 3">
            <a:extLst>
              <a:ext uri="{FF2B5EF4-FFF2-40B4-BE49-F238E27FC236}">
                <a16:creationId xmlns:a16="http://schemas.microsoft.com/office/drawing/2014/main" id="{6F541CDA-568F-4A04-B58A-50AAD66BF2F4}"/>
              </a:ext>
            </a:extLst>
          </p:cNvPr>
          <p:cNvGraphicFramePr>
            <a:graphicFrameLocks noGrp="1"/>
          </p:cNvGraphicFramePr>
          <p:nvPr>
            <p:extLst>
              <p:ext uri="{D42A27DB-BD31-4B8C-83A1-F6EECF244321}">
                <p14:modId xmlns:p14="http://schemas.microsoft.com/office/powerpoint/2010/main" val="1139425803"/>
              </p:ext>
            </p:extLst>
          </p:nvPr>
        </p:nvGraphicFramePr>
        <p:xfrm>
          <a:off x="8827128" y="1968223"/>
          <a:ext cx="3078180" cy="2123440"/>
        </p:xfrm>
        <a:graphic>
          <a:graphicData uri="http://schemas.openxmlformats.org/drawingml/2006/table">
            <a:tbl>
              <a:tblPr firstRow="1" bandRow="1">
                <a:tableStyleId>{5C22544A-7EE6-4342-B048-85BDC9FD1C3A}</a:tableStyleId>
              </a:tblPr>
              <a:tblGrid>
                <a:gridCol w="1385180">
                  <a:extLst>
                    <a:ext uri="{9D8B030D-6E8A-4147-A177-3AD203B41FA5}">
                      <a16:colId xmlns:a16="http://schemas.microsoft.com/office/drawing/2014/main" val="3129857852"/>
                    </a:ext>
                  </a:extLst>
                </a:gridCol>
                <a:gridCol w="1693000">
                  <a:extLst>
                    <a:ext uri="{9D8B030D-6E8A-4147-A177-3AD203B41FA5}">
                      <a16:colId xmlns:a16="http://schemas.microsoft.com/office/drawing/2014/main" val="3555541564"/>
                    </a:ext>
                  </a:extLst>
                </a:gridCol>
              </a:tblGrid>
              <a:tr h="370840">
                <a:tc>
                  <a:txBody>
                    <a:bodyPr/>
                    <a:lstStyle/>
                    <a:p>
                      <a:r>
                        <a:rPr lang="en-US" dirty="0"/>
                        <a:t>Substance</a:t>
                      </a:r>
                      <a:endParaRPr lang="en-AU" dirty="0"/>
                    </a:p>
                  </a:txBody>
                  <a:tcPr/>
                </a:tc>
                <a:tc>
                  <a:txBody>
                    <a:bodyPr/>
                    <a:lstStyle/>
                    <a:p>
                      <a:r>
                        <a:rPr lang="en-US" dirty="0"/>
                        <a:t>Speed of sound (m/s)</a:t>
                      </a:r>
                      <a:endParaRPr lang="en-AU" dirty="0"/>
                    </a:p>
                  </a:txBody>
                  <a:tcPr/>
                </a:tc>
                <a:extLst>
                  <a:ext uri="{0D108BD9-81ED-4DB2-BD59-A6C34878D82A}">
                    <a16:rowId xmlns:a16="http://schemas.microsoft.com/office/drawing/2014/main" val="2448000738"/>
                  </a:ext>
                </a:extLst>
              </a:tr>
              <a:tr h="370840">
                <a:tc>
                  <a:txBody>
                    <a:bodyPr/>
                    <a:lstStyle/>
                    <a:p>
                      <a:r>
                        <a:rPr lang="en-US" dirty="0"/>
                        <a:t>Air</a:t>
                      </a:r>
                      <a:endParaRPr lang="en-AU" dirty="0"/>
                    </a:p>
                  </a:txBody>
                  <a:tcPr/>
                </a:tc>
                <a:tc>
                  <a:txBody>
                    <a:bodyPr/>
                    <a:lstStyle/>
                    <a:p>
                      <a:r>
                        <a:rPr lang="en-US" dirty="0"/>
                        <a:t>330</a:t>
                      </a:r>
                      <a:endParaRPr lang="en-AU" dirty="0"/>
                    </a:p>
                  </a:txBody>
                  <a:tcPr/>
                </a:tc>
                <a:extLst>
                  <a:ext uri="{0D108BD9-81ED-4DB2-BD59-A6C34878D82A}">
                    <a16:rowId xmlns:a16="http://schemas.microsoft.com/office/drawing/2014/main" val="2489726733"/>
                  </a:ext>
                </a:extLst>
              </a:tr>
              <a:tr h="370840">
                <a:tc>
                  <a:txBody>
                    <a:bodyPr/>
                    <a:lstStyle/>
                    <a:p>
                      <a:r>
                        <a:rPr lang="en-US" dirty="0"/>
                        <a:t>Water</a:t>
                      </a:r>
                      <a:endParaRPr lang="en-AU" dirty="0"/>
                    </a:p>
                  </a:txBody>
                  <a:tcPr/>
                </a:tc>
                <a:tc>
                  <a:txBody>
                    <a:bodyPr/>
                    <a:lstStyle/>
                    <a:p>
                      <a:r>
                        <a:rPr lang="en-US" dirty="0"/>
                        <a:t>1500</a:t>
                      </a:r>
                      <a:endParaRPr lang="en-AU" dirty="0"/>
                    </a:p>
                  </a:txBody>
                  <a:tcPr/>
                </a:tc>
                <a:extLst>
                  <a:ext uri="{0D108BD9-81ED-4DB2-BD59-A6C34878D82A}">
                    <a16:rowId xmlns:a16="http://schemas.microsoft.com/office/drawing/2014/main" val="3823242310"/>
                  </a:ext>
                </a:extLst>
              </a:tr>
              <a:tr h="370840">
                <a:tc>
                  <a:txBody>
                    <a:bodyPr/>
                    <a:lstStyle/>
                    <a:p>
                      <a:r>
                        <a:rPr lang="en-US" dirty="0"/>
                        <a:t>Iron</a:t>
                      </a:r>
                      <a:endParaRPr lang="en-AU" dirty="0"/>
                    </a:p>
                  </a:txBody>
                  <a:tcPr/>
                </a:tc>
                <a:tc>
                  <a:txBody>
                    <a:bodyPr/>
                    <a:lstStyle/>
                    <a:p>
                      <a:r>
                        <a:rPr lang="en-US" dirty="0"/>
                        <a:t>5000</a:t>
                      </a:r>
                      <a:endParaRPr lang="en-AU" dirty="0"/>
                    </a:p>
                  </a:txBody>
                  <a:tcPr/>
                </a:tc>
                <a:extLst>
                  <a:ext uri="{0D108BD9-81ED-4DB2-BD59-A6C34878D82A}">
                    <a16:rowId xmlns:a16="http://schemas.microsoft.com/office/drawing/2014/main" val="4062319981"/>
                  </a:ext>
                </a:extLst>
              </a:tr>
              <a:tr h="370840">
                <a:tc>
                  <a:txBody>
                    <a:bodyPr/>
                    <a:lstStyle/>
                    <a:p>
                      <a:r>
                        <a:rPr lang="en-US" dirty="0"/>
                        <a:t>Diamond</a:t>
                      </a:r>
                      <a:endParaRPr lang="en-AU" dirty="0"/>
                    </a:p>
                  </a:txBody>
                  <a:tcPr/>
                </a:tc>
                <a:tc>
                  <a:txBody>
                    <a:bodyPr/>
                    <a:lstStyle/>
                    <a:p>
                      <a:r>
                        <a:rPr lang="en-US" dirty="0"/>
                        <a:t>12000</a:t>
                      </a:r>
                      <a:endParaRPr lang="en-AU" dirty="0"/>
                    </a:p>
                  </a:txBody>
                  <a:tcPr/>
                </a:tc>
                <a:extLst>
                  <a:ext uri="{0D108BD9-81ED-4DB2-BD59-A6C34878D82A}">
                    <a16:rowId xmlns:a16="http://schemas.microsoft.com/office/drawing/2014/main" val="3135238361"/>
                  </a:ext>
                </a:extLst>
              </a:tr>
            </a:tbl>
          </a:graphicData>
        </a:graphic>
      </p:graphicFrame>
      <p:graphicFrame>
        <p:nvGraphicFramePr>
          <p:cNvPr id="5" name="Table 4">
            <a:extLst>
              <a:ext uri="{FF2B5EF4-FFF2-40B4-BE49-F238E27FC236}">
                <a16:creationId xmlns:a16="http://schemas.microsoft.com/office/drawing/2014/main" id="{7A231760-A9D0-458C-BF70-E799ED223D13}"/>
              </a:ext>
            </a:extLst>
          </p:cNvPr>
          <p:cNvGraphicFramePr>
            <a:graphicFrameLocks noGrp="1"/>
          </p:cNvGraphicFramePr>
          <p:nvPr>
            <p:extLst>
              <p:ext uri="{D42A27DB-BD31-4B8C-83A1-F6EECF244321}">
                <p14:modId xmlns:p14="http://schemas.microsoft.com/office/powerpoint/2010/main" val="150477921"/>
              </p:ext>
            </p:extLst>
          </p:nvPr>
        </p:nvGraphicFramePr>
        <p:xfrm>
          <a:off x="8827128" y="4274432"/>
          <a:ext cx="3078180" cy="2494280"/>
        </p:xfrm>
        <a:graphic>
          <a:graphicData uri="http://schemas.openxmlformats.org/drawingml/2006/table">
            <a:tbl>
              <a:tblPr firstRow="1" bandRow="1">
                <a:tableStyleId>{5C22544A-7EE6-4342-B048-85BDC9FD1C3A}</a:tableStyleId>
              </a:tblPr>
              <a:tblGrid>
                <a:gridCol w="1410488">
                  <a:extLst>
                    <a:ext uri="{9D8B030D-6E8A-4147-A177-3AD203B41FA5}">
                      <a16:colId xmlns:a16="http://schemas.microsoft.com/office/drawing/2014/main" val="3129857852"/>
                    </a:ext>
                  </a:extLst>
                </a:gridCol>
                <a:gridCol w="1667692">
                  <a:extLst>
                    <a:ext uri="{9D8B030D-6E8A-4147-A177-3AD203B41FA5}">
                      <a16:colId xmlns:a16="http://schemas.microsoft.com/office/drawing/2014/main" val="3555541564"/>
                    </a:ext>
                  </a:extLst>
                </a:gridCol>
              </a:tblGrid>
              <a:tr h="370840">
                <a:tc>
                  <a:txBody>
                    <a:bodyPr/>
                    <a:lstStyle/>
                    <a:p>
                      <a:r>
                        <a:rPr lang="en-US" dirty="0"/>
                        <a:t>Substance</a:t>
                      </a:r>
                      <a:endParaRPr lang="en-AU" dirty="0"/>
                    </a:p>
                  </a:txBody>
                  <a:tcPr/>
                </a:tc>
                <a:tc>
                  <a:txBody>
                    <a:bodyPr/>
                    <a:lstStyle/>
                    <a:p>
                      <a:r>
                        <a:rPr lang="en-US" dirty="0"/>
                        <a:t>Refractive index</a:t>
                      </a:r>
                      <a:endParaRPr lang="en-AU" dirty="0"/>
                    </a:p>
                  </a:txBody>
                  <a:tcPr/>
                </a:tc>
                <a:extLst>
                  <a:ext uri="{0D108BD9-81ED-4DB2-BD59-A6C34878D82A}">
                    <a16:rowId xmlns:a16="http://schemas.microsoft.com/office/drawing/2014/main" val="2448000738"/>
                  </a:ext>
                </a:extLst>
              </a:tr>
              <a:tr h="370840">
                <a:tc>
                  <a:txBody>
                    <a:bodyPr/>
                    <a:lstStyle/>
                    <a:p>
                      <a:r>
                        <a:rPr lang="en-US" dirty="0"/>
                        <a:t>Vacuum</a:t>
                      </a:r>
                      <a:endParaRPr lang="en-AU" dirty="0"/>
                    </a:p>
                  </a:txBody>
                  <a:tcPr/>
                </a:tc>
                <a:tc>
                  <a:txBody>
                    <a:bodyPr/>
                    <a:lstStyle/>
                    <a:p>
                      <a:r>
                        <a:rPr lang="en-US" dirty="0"/>
                        <a:t>1</a:t>
                      </a:r>
                      <a:endParaRPr lang="en-AU" dirty="0"/>
                    </a:p>
                  </a:txBody>
                  <a:tcPr/>
                </a:tc>
                <a:extLst>
                  <a:ext uri="{0D108BD9-81ED-4DB2-BD59-A6C34878D82A}">
                    <a16:rowId xmlns:a16="http://schemas.microsoft.com/office/drawing/2014/main" val="248972673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Air</a:t>
                      </a:r>
                      <a:endParaRPr lang="en-AU" dirty="0"/>
                    </a:p>
                  </a:txBody>
                  <a:tcPr/>
                </a:tc>
                <a:tc>
                  <a:txBody>
                    <a:bodyPr/>
                    <a:lstStyle/>
                    <a:p>
                      <a:r>
                        <a:rPr lang="en-US" dirty="0"/>
                        <a:t>1.0003</a:t>
                      </a:r>
                      <a:endParaRPr lang="en-AU" dirty="0"/>
                    </a:p>
                  </a:txBody>
                  <a:tcPr/>
                </a:tc>
                <a:extLst>
                  <a:ext uri="{0D108BD9-81ED-4DB2-BD59-A6C34878D82A}">
                    <a16:rowId xmlns:a16="http://schemas.microsoft.com/office/drawing/2014/main" val="382324231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Water</a:t>
                      </a:r>
                      <a:endParaRPr lang="en-AU" dirty="0"/>
                    </a:p>
                  </a:txBody>
                  <a:tcPr/>
                </a:tc>
                <a:tc>
                  <a:txBody>
                    <a:bodyPr/>
                    <a:lstStyle/>
                    <a:p>
                      <a:r>
                        <a:rPr lang="en-US" dirty="0"/>
                        <a:t>1.333</a:t>
                      </a:r>
                      <a:endParaRPr lang="en-AU" dirty="0"/>
                    </a:p>
                  </a:txBody>
                  <a:tcPr/>
                </a:tc>
                <a:extLst>
                  <a:ext uri="{0D108BD9-81ED-4DB2-BD59-A6C34878D82A}">
                    <a16:rowId xmlns:a16="http://schemas.microsoft.com/office/drawing/2014/main" val="4062319981"/>
                  </a:ext>
                </a:extLst>
              </a:tr>
              <a:tr h="370840">
                <a:tc>
                  <a:txBody>
                    <a:bodyPr/>
                    <a:lstStyle/>
                    <a:p>
                      <a:r>
                        <a:rPr lang="en-US" dirty="0"/>
                        <a:t>Glass</a:t>
                      </a:r>
                      <a:endParaRPr lang="en-AU" dirty="0"/>
                    </a:p>
                  </a:txBody>
                  <a:tcPr/>
                </a:tc>
                <a:tc>
                  <a:txBody>
                    <a:bodyPr/>
                    <a:lstStyle/>
                    <a:p>
                      <a:r>
                        <a:rPr lang="en-US" dirty="0"/>
                        <a:t>1.52</a:t>
                      </a:r>
                      <a:endParaRPr lang="en-AU" dirty="0"/>
                    </a:p>
                  </a:txBody>
                  <a:tcPr/>
                </a:tc>
                <a:extLst>
                  <a:ext uri="{0D108BD9-81ED-4DB2-BD59-A6C34878D82A}">
                    <a16:rowId xmlns:a16="http://schemas.microsoft.com/office/drawing/2014/main" val="3135238361"/>
                  </a:ext>
                </a:extLst>
              </a:tr>
              <a:tr h="370840">
                <a:tc>
                  <a:txBody>
                    <a:bodyPr/>
                    <a:lstStyle/>
                    <a:p>
                      <a:r>
                        <a:rPr lang="en-US" dirty="0"/>
                        <a:t>Diamond</a:t>
                      </a:r>
                      <a:endParaRPr lang="en-AU" dirty="0"/>
                    </a:p>
                  </a:txBody>
                  <a:tcPr/>
                </a:tc>
                <a:tc>
                  <a:txBody>
                    <a:bodyPr/>
                    <a:lstStyle/>
                    <a:p>
                      <a:r>
                        <a:rPr lang="en-US" dirty="0"/>
                        <a:t>2.42</a:t>
                      </a:r>
                      <a:endParaRPr lang="en-AU" dirty="0"/>
                    </a:p>
                  </a:txBody>
                  <a:tcPr/>
                </a:tc>
                <a:extLst>
                  <a:ext uri="{0D108BD9-81ED-4DB2-BD59-A6C34878D82A}">
                    <a16:rowId xmlns:a16="http://schemas.microsoft.com/office/drawing/2014/main" val="1343332203"/>
                  </a:ext>
                </a:extLst>
              </a:tr>
            </a:tbl>
          </a:graphicData>
        </a:graphic>
      </p:graphicFrame>
      <p:pic>
        <p:nvPicPr>
          <p:cNvPr id="11266" name="Picture 2" descr="Image result for triangular prism refraction">
            <a:extLst>
              <a:ext uri="{FF2B5EF4-FFF2-40B4-BE49-F238E27FC236}">
                <a16:creationId xmlns:a16="http://schemas.microsoft.com/office/drawing/2014/main" id="{DD698DDA-57B9-4839-B81A-0FA2E4254D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628" y="4242836"/>
            <a:ext cx="4762500" cy="2476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42366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8E1B4-1ECB-46BC-8DEF-E64C2388C87C}"/>
              </a:ext>
            </a:extLst>
          </p:cNvPr>
          <p:cNvSpPr>
            <a:spLocks noGrp="1"/>
          </p:cNvSpPr>
          <p:nvPr>
            <p:ph type="title"/>
          </p:nvPr>
        </p:nvSpPr>
        <p:spPr/>
        <p:txBody>
          <a:bodyPr/>
          <a:lstStyle/>
          <a:p>
            <a:r>
              <a:rPr lang="en-US" dirty="0"/>
              <a:t>Refraction through a gradient</a:t>
            </a:r>
            <a:endParaRPr lang="en-AU" dirty="0"/>
          </a:p>
        </p:txBody>
      </p:sp>
      <p:sp>
        <p:nvSpPr>
          <p:cNvPr id="3" name="Content Placeholder 2">
            <a:extLst>
              <a:ext uri="{FF2B5EF4-FFF2-40B4-BE49-F238E27FC236}">
                <a16:creationId xmlns:a16="http://schemas.microsoft.com/office/drawing/2014/main" id="{5A5FFEB9-8869-46C8-864D-1797082AA916}"/>
              </a:ext>
            </a:extLst>
          </p:cNvPr>
          <p:cNvSpPr>
            <a:spLocks noGrp="1"/>
          </p:cNvSpPr>
          <p:nvPr>
            <p:ph idx="1"/>
          </p:nvPr>
        </p:nvSpPr>
        <p:spPr>
          <a:xfrm>
            <a:off x="320948" y="2194559"/>
            <a:ext cx="7726983" cy="4448465"/>
          </a:xfrm>
        </p:spPr>
        <p:txBody>
          <a:bodyPr>
            <a:normAutofit/>
          </a:bodyPr>
          <a:lstStyle/>
          <a:p>
            <a:r>
              <a:rPr lang="en-US" dirty="0"/>
              <a:t>When </a:t>
            </a:r>
            <a:r>
              <a:rPr lang="en-US" dirty="0" err="1"/>
              <a:t>wavespeed</a:t>
            </a:r>
            <a:r>
              <a:rPr lang="en-US" dirty="0"/>
              <a:t> changes gradually through a gradient, the refraction is gradual, the wave follows a curved path</a:t>
            </a:r>
          </a:p>
          <a:p>
            <a:r>
              <a:rPr lang="en-US" dirty="0"/>
              <a:t>If the wave is speeding up it bends away from parallel to the direction of the gradient</a:t>
            </a:r>
          </a:p>
          <a:p>
            <a:r>
              <a:rPr lang="en-US" dirty="0"/>
              <a:t>If the wave is slowing down it bends towards parallel to the direction of the gradient</a:t>
            </a:r>
          </a:p>
          <a:p>
            <a:r>
              <a:rPr lang="en-US" dirty="0"/>
              <a:t>The result is that the wave will bend towards the slower end of the gradient</a:t>
            </a:r>
          </a:p>
          <a:p>
            <a:r>
              <a:rPr lang="en-US" dirty="0"/>
              <a:t>This is most common where temperature gradients in air or water cause a </a:t>
            </a:r>
            <a:r>
              <a:rPr lang="en-US" dirty="0" err="1"/>
              <a:t>wavespeed</a:t>
            </a:r>
            <a:r>
              <a:rPr lang="en-US" dirty="0"/>
              <a:t> gradient</a:t>
            </a:r>
          </a:p>
          <a:p>
            <a:endParaRPr lang="en-AU" dirty="0"/>
          </a:p>
        </p:txBody>
      </p:sp>
      <p:grpSp>
        <p:nvGrpSpPr>
          <p:cNvPr id="14" name="Group 13">
            <a:extLst>
              <a:ext uri="{FF2B5EF4-FFF2-40B4-BE49-F238E27FC236}">
                <a16:creationId xmlns:a16="http://schemas.microsoft.com/office/drawing/2014/main" id="{EF389408-2854-45E1-8735-D3B5C83DF69F}"/>
              </a:ext>
            </a:extLst>
          </p:cNvPr>
          <p:cNvGrpSpPr/>
          <p:nvPr/>
        </p:nvGrpSpPr>
        <p:grpSpPr>
          <a:xfrm>
            <a:off x="8605049" y="2358970"/>
            <a:ext cx="3179205" cy="1744318"/>
            <a:chOff x="2337473" y="4878112"/>
            <a:chExt cx="3179205" cy="1744318"/>
          </a:xfrm>
        </p:grpSpPr>
        <p:grpSp>
          <p:nvGrpSpPr>
            <p:cNvPr id="8" name="Group 7">
              <a:extLst>
                <a:ext uri="{FF2B5EF4-FFF2-40B4-BE49-F238E27FC236}">
                  <a16:creationId xmlns:a16="http://schemas.microsoft.com/office/drawing/2014/main" id="{1AE6C5A5-5806-41C0-876B-FD0AABBA4AD4}"/>
                </a:ext>
              </a:extLst>
            </p:cNvPr>
            <p:cNvGrpSpPr/>
            <p:nvPr/>
          </p:nvGrpSpPr>
          <p:grpSpPr>
            <a:xfrm>
              <a:off x="2350954" y="4878112"/>
              <a:ext cx="3160644" cy="1744318"/>
              <a:chOff x="2713284" y="5008236"/>
              <a:chExt cx="3160644" cy="1744318"/>
            </a:xfrm>
          </p:grpSpPr>
          <p:sp>
            <p:nvSpPr>
              <p:cNvPr id="9" name="Rectangle 8">
                <a:extLst>
                  <a:ext uri="{FF2B5EF4-FFF2-40B4-BE49-F238E27FC236}">
                    <a16:creationId xmlns:a16="http://schemas.microsoft.com/office/drawing/2014/main" id="{D63EB97B-7F95-4422-A407-15BAB5A595C7}"/>
                  </a:ext>
                </a:extLst>
              </p:cNvPr>
              <p:cNvSpPr/>
              <p:nvPr/>
            </p:nvSpPr>
            <p:spPr>
              <a:xfrm>
                <a:off x="2713284" y="5008236"/>
                <a:ext cx="3160644" cy="1744318"/>
              </a:xfrm>
              <a:prstGeom prst="rect">
                <a:avLst/>
              </a:prstGeom>
              <a:gradFill flip="none" rotWithShape="1">
                <a:gsLst>
                  <a:gs pos="0">
                    <a:schemeClr val="accent5"/>
                  </a:gs>
                  <a:gs pos="10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0" name="TextBox 9">
                <a:extLst>
                  <a:ext uri="{FF2B5EF4-FFF2-40B4-BE49-F238E27FC236}">
                    <a16:creationId xmlns:a16="http://schemas.microsoft.com/office/drawing/2014/main" id="{6F485ECA-A98A-4192-A6D0-C648F87DCDE4}"/>
                  </a:ext>
                </a:extLst>
              </p:cNvPr>
              <p:cNvSpPr txBox="1"/>
              <p:nvPr/>
            </p:nvSpPr>
            <p:spPr>
              <a:xfrm>
                <a:off x="2713284" y="5008236"/>
                <a:ext cx="622286" cy="369332"/>
              </a:xfrm>
              <a:prstGeom prst="rect">
                <a:avLst/>
              </a:prstGeom>
              <a:noFill/>
            </p:spPr>
            <p:txBody>
              <a:bodyPr wrap="none" rtlCol="0">
                <a:spAutoFit/>
              </a:bodyPr>
              <a:lstStyle/>
              <a:p>
                <a:r>
                  <a:rPr lang="en-US" dirty="0">
                    <a:solidFill>
                      <a:schemeClr val="bg1"/>
                    </a:solidFill>
                  </a:rPr>
                  <a:t>Fast</a:t>
                </a:r>
                <a:endParaRPr lang="en-AU" dirty="0">
                  <a:solidFill>
                    <a:schemeClr val="bg1"/>
                  </a:solidFill>
                </a:endParaRPr>
              </a:p>
            </p:txBody>
          </p:sp>
          <p:sp>
            <p:nvSpPr>
              <p:cNvPr id="11" name="TextBox 10">
                <a:extLst>
                  <a:ext uri="{FF2B5EF4-FFF2-40B4-BE49-F238E27FC236}">
                    <a16:creationId xmlns:a16="http://schemas.microsoft.com/office/drawing/2014/main" id="{844AAF87-3299-47DB-85D0-E91800E0A287}"/>
                  </a:ext>
                </a:extLst>
              </p:cNvPr>
              <p:cNvSpPr txBox="1"/>
              <p:nvPr/>
            </p:nvSpPr>
            <p:spPr>
              <a:xfrm>
                <a:off x="5184316" y="5008236"/>
                <a:ext cx="689612" cy="369332"/>
              </a:xfrm>
              <a:prstGeom prst="rect">
                <a:avLst/>
              </a:prstGeom>
              <a:noFill/>
            </p:spPr>
            <p:txBody>
              <a:bodyPr wrap="none" rtlCol="0">
                <a:spAutoFit/>
              </a:bodyPr>
              <a:lstStyle/>
              <a:p>
                <a:r>
                  <a:rPr lang="en-US" dirty="0">
                    <a:solidFill>
                      <a:schemeClr val="bg1"/>
                    </a:solidFill>
                  </a:rPr>
                  <a:t>Slow</a:t>
                </a:r>
                <a:endParaRPr lang="en-AU" dirty="0">
                  <a:solidFill>
                    <a:schemeClr val="bg1"/>
                  </a:solidFill>
                </a:endParaRPr>
              </a:p>
            </p:txBody>
          </p:sp>
        </p:grpSp>
        <p:sp>
          <p:nvSpPr>
            <p:cNvPr id="12" name="Freeform: Shape 11">
              <a:extLst>
                <a:ext uri="{FF2B5EF4-FFF2-40B4-BE49-F238E27FC236}">
                  <a16:creationId xmlns:a16="http://schemas.microsoft.com/office/drawing/2014/main" id="{6231D792-16C9-4035-951B-FBAB22D2A123}"/>
                </a:ext>
              </a:extLst>
            </p:cNvPr>
            <p:cNvSpPr/>
            <p:nvPr/>
          </p:nvSpPr>
          <p:spPr>
            <a:xfrm>
              <a:off x="2337473" y="5286564"/>
              <a:ext cx="3179205" cy="890178"/>
            </a:xfrm>
            <a:custGeom>
              <a:avLst/>
              <a:gdLst>
                <a:gd name="connsiteX0" fmla="*/ 0 w 3179205"/>
                <a:gd name="connsiteY0" fmla="*/ 890178 h 890178"/>
                <a:gd name="connsiteX1" fmla="*/ 974956 w 3179205"/>
                <a:gd name="connsiteY1" fmla="*/ 308837 h 890178"/>
                <a:gd name="connsiteX2" fmla="*/ 3179205 w 3179205"/>
                <a:gd name="connsiteY2" fmla="*/ 0 h 890178"/>
                <a:gd name="connsiteX0" fmla="*/ 0 w 3179205"/>
                <a:gd name="connsiteY0" fmla="*/ 890178 h 890178"/>
                <a:gd name="connsiteX1" fmla="*/ 1271682 w 3179205"/>
                <a:gd name="connsiteY1" fmla="*/ 193780 h 890178"/>
                <a:gd name="connsiteX2" fmla="*/ 3179205 w 3179205"/>
                <a:gd name="connsiteY2" fmla="*/ 0 h 890178"/>
                <a:gd name="connsiteX0" fmla="*/ 0 w 3179205"/>
                <a:gd name="connsiteY0" fmla="*/ 890178 h 890178"/>
                <a:gd name="connsiteX1" fmla="*/ 1271682 w 3179205"/>
                <a:gd name="connsiteY1" fmla="*/ 193780 h 890178"/>
                <a:gd name="connsiteX2" fmla="*/ 3179205 w 3179205"/>
                <a:gd name="connsiteY2" fmla="*/ 0 h 890178"/>
                <a:gd name="connsiteX0" fmla="*/ 0 w 3179205"/>
                <a:gd name="connsiteY0" fmla="*/ 890178 h 890178"/>
                <a:gd name="connsiteX1" fmla="*/ 1271682 w 3179205"/>
                <a:gd name="connsiteY1" fmla="*/ 193780 h 890178"/>
                <a:gd name="connsiteX2" fmla="*/ 3179205 w 3179205"/>
                <a:gd name="connsiteY2" fmla="*/ 0 h 890178"/>
                <a:gd name="connsiteX0" fmla="*/ 0 w 3179205"/>
                <a:gd name="connsiteY0" fmla="*/ 890178 h 890178"/>
                <a:gd name="connsiteX1" fmla="*/ 3179205 w 3179205"/>
                <a:gd name="connsiteY1" fmla="*/ 0 h 890178"/>
                <a:gd name="connsiteX0" fmla="*/ 0 w 3179205"/>
                <a:gd name="connsiteY0" fmla="*/ 890178 h 890178"/>
                <a:gd name="connsiteX1" fmla="*/ 3179205 w 3179205"/>
                <a:gd name="connsiteY1" fmla="*/ 0 h 890178"/>
                <a:gd name="connsiteX0" fmla="*/ 0 w 3179205"/>
                <a:gd name="connsiteY0" fmla="*/ 890178 h 890178"/>
                <a:gd name="connsiteX1" fmla="*/ 3179205 w 3179205"/>
                <a:gd name="connsiteY1" fmla="*/ 0 h 890178"/>
              </a:gdLst>
              <a:ahLst/>
              <a:cxnLst>
                <a:cxn ang="0">
                  <a:pos x="connsiteX0" y="connsiteY0"/>
                </a:cxn>
                <a:cxn ang="0">
                  <a:pos x="connsiteX1" y="connsiteY1"/>
                </a:cxn>
              </a:cxnLst>
              <a:rect l="l" t="t" r="r" b="b"/>
              <a:pathLst>
                <a:path w="3179205" h="890178">
                  <a:moveTo>
                    <a:pt x="0" y="890178"/>
                  </a:moveTo>
                  <a:cubicBezTo>
                    <a:pt x="1047624" y="211947"/>
                    <a:pt x="1744021" y="121112"/>
                    <a:pt x="3179205" y="0"/>
                  </a:cubicBezTo>
                </a:path>
              </a:pathLst>
            </a:custGeom>
            <a:noFill/>
            <a:ln w="19050">
              <a:solidFill>
                <a:schemeClr val="bg1"/>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grpSp>
      <p:grpSp>
        <p:nvGrpSpPr>
          <p:cNvPr id="15" name="Group 14">
            <a:extLst>
              <a:ext uri="{FF2B5EF4-FFF2-40B4-BE49-F238E27FC236}">
                <a16:creationId xmlns:a16="http://schemas.microsoft.com/office/drawing/2014/main" id="{A1E4479C-5E20-4B0C-954D-79214C08B74F}"/>
              </a:ext>
            </a:extLst>
          </p:cNvPr>
          <p:cNvGrpSpPr/>
          <p:nvPr/>
        </p:nvGrpSpPr>
        <p:grpSpPr>
          <a:xfrm>
            <a:off x="8598636" y="4511740"/>
            <a:ext cx="3192030" cy="1744318"/>
            <a:chOff x="7054062" y="4878112"/>
            <a:chExt cx="3192030" cy="1744318"/>
          </a:xfrm>
        </p:grpSpPr>
        <p:grpSp>
          <p:nvGrpSpPr>
            <p:cNvPr id="7" name="Group 6">
              <a:extLst>
                <a:ext uri="{FF2B5EF4-FFF2-40B4-BE49-F238E27FC236}">
                  <a16:creationId xmlns:a16="http://schemas.microsoft.com/office/drawing/2014/main" id="{34A7F656-E9D0-4084-BAAF-A6F5ADC73435}"/>
                </a:ext>
              </a:extLst>
            </p:cNvPr>
            <p:cNvGrpSpPr/>
            <p:nvPr/>
          </p:nvGrpSpPr>
          <p:grpSpPr>
            <a:xfrm>
              <a:off x="7085448" y="4878112"/>
              <a:ext cx="3160644" cy="1744318"/>
              <a:chOff x="2713284" y="5008236"/>
              <a:chExt cx="3160644" cy="1744318"/>
            </a:xfrm>
            <a:gradFill flip="none" rotWithShape="1">
              <a:gsLst>
                <a:gs pos="0">
                  <a:schemeClr val="accent5"/>
                </a:gs>
                <a:gs pos="100000">
                  <a:schemeClr val="accent1"/>
                </a:gs>
              </a:gsLst>
              <a:lin ang="0" scaled="1"/>
              <a:tileRect/>
            </a:gradFill>
          </p:grpSpPr>
          <p:sp>
            <p:nvSpPr>
              <p:cNvPr id="4" name="Rectangle 3">
                <a:extLst>
                  <a:ext uri="{FF2B5EF4-FFF2-40B4-BE49-F238E27FC236}">
                    <a16:creationId xmlns:a16="http://schemas.microsoft.com/office/drawing/2014/main" id="{C2CB8337-90A2-4C24-A7E9-54BE1359ADD0}"/>
                  </a:ext>
                </a:extLst>
              </p:cNvPr>
              <p:cNvSpPr/>
              <p:nvPr/>
            </p:nvSpPr>
            <p:spPr>
              <a:xfrm>
                <a:off x="2713284" y="5008236"/>
                <a:ext cx="3160644" cy="17443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64A77A42-2DA7-4205-9A11-3ED70E8F8A0A}"/>
                  </a:ext>
                </a:extLst>
              </p:cNvPr>
              <p:cNvSpPr txBox="1"/>
              <p:nvPr/>
            </p:nvSpPr>
            <p:spPr>
              <a:xfrm>
                <a:off x="2713284" y="5008236"/>
                <a:ext cx="689612" cy="369332"/>
              </a:xfrm>
              <a:prstGeom prst="rect">
                <a:avLst/>
              </a:prstGeom>
              <a:grpFill/>
            </p:spPr>
            <p:txBody>
              <a:bodyPr wrap="none" rtlCol="0">
                <a:spAutoFit/>
              </a:bodyPr>
              <a:lstStyle/>
              <a:p>
                <a:r>
                  <a:rPr lang="en-US" dirty="0">
                    <a:solidFill>
                      <a:schemeClr val="bg1"/>
                    </a:solidFill>
                  </a:rPr>
                  <a:t>Slow</a:t>
                </a:r>
                <a:endParaRPr lang="en-AU" dirty="0">
                  <a:solidFill>
                    <a:schemeClr val="bg1"/>
                  </a:solidFill>
                </a:endParaRPr>
              </a:p>
            </p:txBody>
          </p:sp>
          <p:sp>
            <p:nvSpPr>
              <p:cNvPr id="6" name="TextBox 5">
                <a:extLst>
                  <a:ext uri="{FF2B5EF4-FFF2-40B4-BE49-F238E27FC236}">
                    <a16:creationId xmlns:a16="http://schemas.microsoft.com/office/drawing/2014/main" id="{37EAA47F-2B00-4632-AB8F-A201BB39D817}"/>
                  </a:ext>
                </a:extLst>
              </p:cNvPr>
              <p:cNvSpPr txBox="1"/>
              <p:nvPr/>
            </p:nvSpPr>
            <p:spPr>
              <a:xfrm>
                <a:off x="5184316" y="5008236"/>
                <a:ext cx="622286" cy="369332"/>
              </a:xfrm>
              <a:prstGeom prst="rect">
                <a:avLst/>
              </a:prstGeom>
              <a:grpFill/>
            </p:spPr>
            <p:txBody>
              <a:bodyPr wrap="none" rtlCol="0">
                <a:spAutoFit/>
              </a:bodyPr>
              <a:lstStyle/>
              <a:p>
                <a:r>
                  <a:rPr lang="en-US" dirty="0">
                    <a:solidFill>
                      <a:schemeClr val="bg1"/>
                    </a:solidFill>
                  </a:rPr>
                  <a:t>Fast</a:t>
                </a:r>
                <a:endParaRPr lang="en-AU" dirty="0">
                  <a:solidFill>
                    <a:schemeClr val="bg1"/>
                  </a:solidFill>
                </a:endParaRPr>
              </a:p>
            </p:txBody>
          </p:sp>
        </p:grpSp>
        <p:sp>
          <p:nvSpPr>
            <p:cNvPr id="13" name="Freeform: Shape 12">
              <a:extLst>
                <a:ext uri="{FF2B5EF4-FFF2-40B4-BE49-F238E27FC236}">
                  <a16:creationId xmlns:a16="http://schemas.microsoft.com/office/drawing/2014/main" id="{69E8DD6D-7A3F-409F-A1C9-70C4F15ED672}"/>
                </a:ext>
              </a:extLst>
            </p:cNvPr>
            <p:cNvSpPr/>
            <p:nvPr/>
          </p:nvSpPr>
          <p:spPr>
            <a:xfrm>
              <a:off x="7054062" y="4892886"/>
              <a:ext cx="1598685" cy="1308015"/>
            </a:xfrm>
            <a:custGeom>
              <a:avLst/>
              <a:gdLst>
                <a:gd name="connsiteX0" fmla="*/ 0 w 3179205"/>
                <a:gd name="connsiteY0" fmla="*/ 890178 h 890178"/>
                <a:gd name="connsiteX1" fmla="*/ 974956 w 3179205"/>
                <a:gd name="connsiteY1" fmla="*/ 308837 h 890178"/>
                <a:gd name="connsiteX2" fmla="*/ 3179205 w 3179205"/>
                <a:gd name="connsiteY2" fmla="*/ 0 h 890178"/>
                <a:gd name="connsiteX0" fmla="*/ 0 w 3179205"/>
                <a:gd name="connsiteY0" fmla="*/ 890178 h 890178"/>
                <a:gd name="connsiteX1" fmla="*/ 1271682 w 3179205"/>
                <a:gd name="connsiteY1" fmla="*/ 193780 h 890178"/>
                <a:gd name="connsiteX2" fmla="*/ 3179205 w 3179205"/>
                <a:gd name="connsiteY2" fmla="*/ 0 h 890178"/>
                <a:gd name="connsiteX0" fmla="*/ 0 w 3179205"/>
                <a:gd name="connsiteY0" fmla="*/ 890178 h 890178"/>
                <a:gd name="connsiteX1" fmla="*/ 1271682 w 3179205"/>
                <a:gd name="connsiteY1" fmla="*/ 193780 h 890178"/>
                <a:gd name="connsiteX2" fmla="*/ 3179205 w 3179205"/>
                <a:gd name="connsiteY2" fmla="*/ 0 h 890178"/>
                <a:gd name="connsiteX0" fmla="*/ 0 w 3179205"/>
                <a:gd name="connsiteY0" fmla="*/ 890178 h 890178"/>
                <a:gd name="connsiteX1" fmla="*/ 1271682 w 3179205"/>
                <a:gd name="connsiteY1" fmla="*/ 193780 h 890178"/>
                <a:gd name="connsiteX2" fmla="*/ 3179205 w 3179205"/>
                <a:gd name="connsiteY2" fmla="*/ 0 h 890178"/>
                <a:gd name="connsiteX0" fmla="*/ 0 w 3179205"/>
                <a:gd name="connsiteY0" fmla="*/ 890178 h 890178"/>
                <a:gd name="connsiteX1" fmla="*/ 3179205 w 3179205"/>
                <a:gd name="connsiteY1" fmla="*/ 0 h 890178"/>
                <a:gd name="connsiteX0" fmla="*/ 0 w 3179205"/>
                <a:gd name="connsiteY0" fmla="*/ 890178 h 890178"/>
                <a:gd name="connsiteX1" fmla="*/ 3179205 w 3179205"/>
                <a:gd name="connsiteY1" fmla="*/ 0 h 890178"/>
                <a:gd name="connsiteX0" fmla="*/ 0 w 3179205"/>
                <a:gd name="connsiteY0" fmla="*/ 890178 h 890178"/>
                <a:gd name="connsiteX1" fmla="*/ 3179205 w 3179205"/>
                <a:gd name="connsiteY1" fmla="*/ 0 h 890178"/>
                <a:gd name="connsiteX0" fmla="*/ 0 w 2337472"/>
                <a:gd name="connsiteY0" fmla="*/ 1289849 h 1289849"/>
                <a:gd name="connsiteX1" fmla="*/ 2337472 w 2337472"/>
                <a:gd name="connsiteY1" fmla="*/ 0 h 1289849"/>
                <a:gd name="connsiteX0" fmla="*/ 0 w 2337472"/>
                <a:gd name="connsiteY0" fmla="*/ 1289849 h 1289849"/>
                <a:gd name="connsiteX1" fmla="*/ 2337472 w 2337472"/>
                <a:gd name="connsiteY1" fmla="*/ 0 h 1289849"/>
                <a:gd name="connsiteX0" fmla="*/ 0 w 1653186"/>
                <a:gd name="connsiteY0" fmla="*/ 1320127 h 1320127"/>
                <a:gd name="connsiteX1" fmla="*/ 1653186 w 1653186"/>
                <a:gd name="connsiteY1" fmla="*/ 0 h 1320127"/>
                <a:gd name="connsiteX0" fmla="*/ 0 w 1653186"/>
                <a:gd name="connsiteY0" fmla="*/ 1320127 h 1320127"/>
                <a:gd name="connsiteX1" fmla="*/ 1653186 w 1653186"/>
                <a:gd name="connsiteY1" fmla="*/ 0 h 1320127"/>
                <a:gd name="connsiteX0" fmla="*/ 0 w 1598685"/>
                <a:gd name="connsiteY0" fmla="*/ 1308015 h 1308015"/>
                <a:gd name="connsiteX1" fmla="*/ 1598685 w 1598685"/>
                <a:gd name="connsiteY1" fmla="*/ 0 h 1308015"/>
                <a:gd name="connsiteX0" fmla="*/ 0 w 1598685"/>
                <a:gd name="connsiteY0" fmla="*/ 1308015 h 1308015"/>
                <a:gd name="connsiteX1" fmla="*/ 1598685 w 1598685"/>
                <a:gd name="connsiteY1" fmla="*/ 0 h 1308015"/>
              </a:gdLst>
              <a:ahLst/>
              <a:cxnLst>
                <a:cxn ang="0">
                  <a:pos x="connsiteX0" y="connsiteY0"/>
                </a:cxn>
                <a:cxn ang="0">
                  <a:pos x="connsiteX1" y="connsiteY1"/>
                </a:cxn>
              </a:cxnLst>
              <a:rect l="l" t="t" r="r" b="b"/>
              <a:pathLst>
                <a:path w="1598685" h="1308015">
                  <a:moveTo>
                    <a:pt x="0" y="1308015"/>
                  </a:moveTo>
                  <a:cubicBezTo>
                    <a:pt x="896234" y="1017345"/>
                    <a:pt x="1144513" y="647951"/>
                    <a:pt x="1598685" y="0"/>
                  </a:cubicBezTo>
                </a:path>
              </a:pathLst>
            </a:custGeom>
            <a:noFill/>
            <a:ln w="19050">
              <a:solidFill>
                <a:schemeClr val="bg1"/>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grpSp>
    </p:spTree>
    <p:extLst>
      <p:ext uri="{BB962C8B-B14F-4D97-AF65-F5344CB8AC3E}">
        <p14:creationId xmlns:p14="http://schemas.microsoft.com/office/powerpoint/2010/main" val="18229546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55519-1339-4BB8-ABE5-56CC0CD19CB5}"/>
              </a:ext>
            </a:extLst>
          </p:cNvPr>
          <p:cNvSpPr>
            <a:spLocks noGrp="1"/>
          </p:cNvSpPr>
          <p:nvPr>
            <p:ph type="title"/>
          </p:nvPr>
        </p:nvSpPr>
        <p:spPr/>
        <p:txBody>
          <a:bodyPr/>
          <a:lstStyle/>
          <a:p>
            <a:r>
              <a:rPr lang="en-US" dirty="0"/>
              <a:t>Total Internal Reflection</a:t>
            </a:r>
            <a:endParaRPr lang="en-AU" dirty="0"/>
          </a:p>
        </p:txBody>
      </p:sp>
      <p:sp>
        <p:nvSpPr>
          <p:cNvPr id="4" name="Content Placeholder 3">
            <a:extLst>
              <a:ext uri="{FF2B5EF4-FFF2-40B4-BE49-F238E27FC236}">
                <a16:creationId xmlns:a16="http://schemas.microsoft.com/office/drawing/2014/main" id="{59FDF601-E75B-4A40-8778-DF01B7DF4517}"/>
              </a:ext>
            </a:extLst>
          </p:cNvPr>
          <p:cNvSpPr>
            <a:spLocks noGrp="1"/>
          </p:cNvSpPr>
          <p:nvPr>
            <p:ph idx="1"/>
          </p:nvPr>
        </p:nvSpPr>
        <p:spPr/>
        <p:txBody>
          <a:bodyPr/>
          <a:lstStyle/>
          <a:p>
            <a:r>
              <a:rPr lang="en-US" dirty="0"/>
              <a:t>Complete reflection when a wave would speed up </a:t>
            </a:r>
            <a:br>
              <a:rPr lang="en-US" dirty="0"/>
            </a:br>
            <a:r>
              <a:rPr lang="en-US" dirty="0"/>
              <a:t>across a boundary</a:t>
            </a:r>
          </a:p>
          <a:p>
            <a:r>
              <a:rPr lang="en-US" dirty="0"/>
              <a:t>At the critical angle of incidence the wave is refracted </a:t>
            </a:r>
            <a:br>
              <a:rPr lang="en-US" dirty="0"/>
            </a:br>
            <a:r>
              <a:rPr lang="en-US" dirty="0"/>
              <a:t>along the boundary</a:t>
            </a:r>
          </a:p>
          <a:p>
            <a:r>
              <a:rPr lang="en-US" dirty="0"/>
              <a:t>At angles greater than the critical angle no energy is </a:t>
            </a:r>
            <a:br>
              <a:rPr lang="en-US" dirty="0"/>
            </a:br>
            <a:r>
              <a:rPr lang="en-US" dirty="0"/>
              <a:t>transmitted, all reflected back into original medium</a:t>
            </a:r>
          </a:p>
          <a:p>
            <a:endParaRPr lang="en-AU" dirty="0"/>
          </a:p>
        </p:txBody>
      </p:sp>
      <p:pic>
        <p:nvPicPr>
          <p:cNvPr id="20484" name="Picture 4" descr="Image result for total internal reflection underwater">
            <a:extLst>
              <a:ext uri="{FF2B5EF4-FFF2-40B4-BE49-F238E27FC236}">
                <a16:creationId xmlns:a16="http://schemas.microsoft.com/office/drawing/2014/main" id="{F5CA7463-E316-48B6-9C8E-C0B0CC07B0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85373" y="1900756"/>
            <a:ext cx="2990850" cy="224313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3">
            <a:extLst>
              <a:ext uri="{FF2B5EF4-FFF2-40B4-BE49-F238E27FC236}">
                <a16:creationId xmlns:a16="http://schemas.microsoft.com/office/drawing/2014/main" id="{D45F9CEA-3CBA-4625-B25B-95669B5004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9827" b="15764"/>
          <a:stretch>
            <a:fillRect/>
          </a:stretch>
        </p:blipFill>
        <p:spPr bwMode="auto">
          <a:xfrm>
            <a:off x="8168694" y="4424232"/>
            <a:ext cx="3877552" cy="2163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Group 4">
            <a:extLst>
              <a:ext uri="{FF2B5EF4-FFF2-40B4-BE49-F238E27FC236}">
                <a16:creationId xmlns:a16="http://schemas.microsoft.com/office/drawing/2014/main" id="{66674765-EDC1-4948-BB81-4E90B145E4D5}"/>
              </a:ext>
            </a:extLst>
          </p:cNvPr>
          <p:cNvGrpSpPr/>
          <p:nvPr/>
        </p:nvGrpSpPr>
        <p:grpSpPr>
          <a:xfrm>
            <a:off x="685800" y="4546398"/>
            <a:ext cx="6413935" cy="2198794"/>
            <a:chOff x="740472" y="4372494"/>
            <a:chExt cx="6413935" cy="2198794"/>
          </a:xfrm>
        </p:grpSpPr>
        <p:pic>
          <p:nvPicPr>
            <p:cNvPr id="4098" name="Picture 2" descr="Image result for total internal reflection">
              <a:extLst>
                <a:ext uri="{FF2B5EF4-FFF2-40B4-BE49-F238E27FC236}">
                  <a16:creationId xmlns:a16="http://schemas.microsoft.com/office/drawing/2014/main" id="{0ED3BF52-ACBB-46C2-BE0E-8697CB0C2E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4190" y="4372494"/>
              <a:ext cx="6286500" cy="195262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153E852-08A9-4FCC-BDB6-B568339A0F19}"/>
                </a:ext>
              </a:extLst>
            </p:cNvPr>
            <p:cNvSpPr txBox="1"/>
            <p:nvPr/>
          </p:nvSpPr>
          <p:spPr>
            <a:xfrm>
              <a:off x="740472" y="6355844"/>
              <a:ext cx="6413935" cy="21544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AU" sz="800" b="0" i="0" u="none" strike="noStrike" kern="1200" cap="none" spc="0" normalizeH="0" baseline="0" noProof="0" dirty="0">
                  <a:ln>
                    <a:noFill/>
                  </a:ln>
                  <a:solidFill>
                    <a:prstClr val="black"/>
                  </a:solidFill>
                  <a:effectLst/>
                  <a:uLnTx/>
                  <a:uFillTx/>
                  <a:latin typeface="Century Gothic" panose="020B0502020202020204"/>
                  <a:ea typeface="+mn-ea"/>
                  <a:cs typeface="+mn-cs"/>
                </a:rPr>
                <a:t>(https://upload.wikimedia.org/wikipedia/commons/thumb/5/5d/RefractionReflextion.svg/660px-RefractionReflextion.svg.png)</a:t>
              </a:r>
            </a:p>
          </p:txBody>
        </p:sp>
      </p:grpSp>
    </p:spTree>
    <p:extLst>
      <p:ext uri="{BB962C8B-B14F-4D97-AF65-F5344CB8AC3E}">
        <p14:creationId xmlns:p14="http://schemas.microsoft.com/office/powerpoint/2010/main" val="23788509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EC530-415D-4E73-AA0F-8EF32A5277FF}"/>
              </a:ext>
            </a:extLst>
          </p:cNvPr>
          <p:cNvSpPr>
            <a:spLocks noGrp="1"/>
          </p:cNvSpPr>
          <p:nvPr>
            <p:ph type="title"/>
          </p:nvPr>
        </p:nvSpPr>
        <p:spPr/>
        <p:txBody>
          <a:bodyPr/>
          <a:lstStyle/>
          <a:p>
            <a:r>
              <a:rPr lang="en-US" dirty="0"/>
              <a:t>Superposition</a:t>
            </a:r>
            <a:endParaRPr lang="en-AU" dirty="0"/>
          </a:p>
        </p:txBody>
      </p:sp>
      <p:sp>
        <p:nvSpPr>
          <p:cNvPr id="3" name="Content Placeholder 2">
            <a:extLst>
              <a:ext uri="{FF2B5EF4-FFF2-40B4-BE49-F238E27FC236}">
                <a16:creationId xmlns:a16="http://schemas.microsoft.com/office/drawing/2014/main" id="{80995F1D-4F9D-4B01-B425-D8774A7FC528}"/>
              </a:ext>
            </a:extLst>
          </p:cNvPr>
          <p:cNvSpPr>
            <a:spLocks noGrp="1"/>
          </p:cNvSpPr>
          <p:nvPr>
            <p:ph idx="1"/>
          </p:nvPr>
        </p:nvSpPr>
        <p:spPr>
          <a:xfrm>
            <a:off x="685800" y="2194560"/>
            <a:ext cx="10820400" cy="4024125"/>
          </a:xfrm>
        </p:spPr>
        <p:txBody>
          <a:bodyPr/>
          <a:lstStyle/>
          <a:p>
            <a:r>
              <a:rPr lang="en-US" dirty="0"/>
              <a:t>When two waves overlap, they interfere</a:t>
            </a:r>
          </a:p>
          <a:p>
            <a:r>
              <a:rPr lang="en-US" dirty="0"/>
              <a:t>Can be thought of as a vector sum of the two waves</a:t>
            </a:r>
          </a:p>
          <a:p>
            <a:r>
              <a:rPr lang="en-US" dirty="0"/>
              <a:t>The waves pass through each other unchanged</a:t>
            </a:r>
          </a:p>
          <a:p>
            <a:r>
              <a:rPr lang="en-US" dirty="0"/>
              <a:t>If the waves are out of phase (i.e. peak meeting trough)</a:t>
            </a:r>
            <a:br>
              <a:rPr lang="en-US" dirty="0"/>
            </a:br>
            <a:r>
              <a:rPr lang="en-US" dirty="0"/>
              <a:t>then destructive interference occurs </a:t>
            </a:r>
            <a:r>
              <a:rPr lang="en-US"/>
              <a:t>(decreased </a:t>
            </a:r>
            <a:br>
              <a:rPr lang="en-US" dirty="0"/>
            </a:br>
            <a:r>
              <a:rPr lang="en-US" dirty="0"/>
              <a:t>amplitude)</a:t>
            </a:r>
            <a:endParaRPr lang="en-AU" dirty="0"/>
          </a:p>
          <a:p>
            <a:r>
              <a:rPr lang="en-US" dirty="0"/>
              <a:t>If the waves are in phase (i.e. peak meeting peak)</a:t>
            </a:r>
            <a:br>
              <a:rPr lang="en-US" dirty="0"/>
            </a:br>
            <a:r>
              <a:rPr lang="en-US" dirty="0"/>
              <a:t>then constructive interference occurs (increased </a:t>
            </a:r>
            <a:br>
              <a:rPr lang="en-US" dirty="0"/>
            </a:br>
            <a:r>
              <a:rPr lang="en-US" dirty="0"/>
              <a:t>amplitude)</a:t>
            </a:r>
            <a:endParaRPr lang="en-AU" dirty="0"/>
          </a:p>
        </p:txBody>
      </p:sp>
      <p:pic>
        <p:nvPicPr>
          <p:cNvPr id="12290" name="Picture 2" descr="Image result for wave superposition gif">
            <a:extLst>
              <a:ext uri="{FF2B5EF4-FFF2-40B4-BE49-F238E27FC236}">
                <a16:creationId xmlns:a16="http://schemas.microsoft.com/office/drawing/2014/main" id="{B9F6305C-E963-4226-B180-CF892798F5A1}"/>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776013" y="2194560"/>
            <a:ext cx="2730187" cy="2047640"/>
          </a:xfrm>
          <a:prstGeom prst="rect">
            <a:avLst/>
          </a:prstGeom>
          <a:noFill/>
          <a:extLst>
            <a:ext uri="{909E8E84-426E-40DD-AFC4-6F175D3DCCD1}">
              <a14:hiddenFill xmlns:a14="http://schemas.microsoft.com/office/drawing/2010/main">
                <a:solidFill>
                  <a:srgbClr val="FFFFFF"/>
                </a:solidFill>
              </a14:hiddenFill>
            </a:ext>
          </a:extLst>
        </p:spPr>
      </p:pic>
      <p:pic>
        <p:nvPicPr>
          <p:cNvPr id="12294" name="Picture 6" descr="two wave pulses traveling in opposite directions combine through simple addition as they pass through each other">
            <a:extLst>
              <a:ext uri="{FF2B5EF4-FFF2-40B4-BE49-F238E27FC236}">
                <a16:creationId xmlns:a16="http://schemas.microsoft.com/office/drawing/2014/main" id="{AFA88AD4-42E6-4495-8CFB-3056928FCBEF}"/>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8854005" y="4734961"/>
            <a:ext cx="2574201" cy="1930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51339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34131-9689-4A62-B854-491B31FDA927}"/>
              </a:ext>
            </a:extLst>
          </p:cNvPr>
          <p:cNvSpPr>
            <a:spLocks noGrp="1"/>
          </p:cNvSpPr>
          <p:nvPr>
            <p:ph type="title"/>
          </p:nvPr>
        </p:nvSpPr>
        <p:spPr>
          <a:xfrm>
            <a:off x="2895600" y="764373"/>
            <a:ext cx="8610600" cy="1293028"/>
          </a:xfrm>
        </p:spPr>
        <p:txBody>
          <a:bodyPr/>
          <a:lstStyle/>
          <a:p>
            <a:r>
              <a:rPr lang="en-US" dirty="0"/>
              <a:t>Beats</a:t>
            </a:r>
            <a:endParaRPr lang="en-AU"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C53EE58-A514-49F5-85C8-E89D0E307AD3}"/>
                  </a:ext>
                </a:extLst>
              </p:cNvPr>
              <p:cNvSpPr>
                <a:spLocks noGrp="1"/>
              </p:cNvSpPr>
              <p:nvPr>
                <p:ph idx="1"/>
              </p:nvPr>
            </p:nvSpPr>
            <p:spPr/>
            <p:txBody>
              <a:bodyPr/>
              <a:lstStyle/>
              <a:p>
                <a:r>
                  <a:rPr lang="en-US" dirty="0"/>
                  <a:t>If two sound waves of similar but different frequencies are present in the a medium, they interfere to create ‘beats’</a:t>
                </a:r>
              </a:p>
              <a:p>
                <a:r>
                  <a:rPr lang="en-US" dirty="0"/>
                  <a:t>The beats are perceived as variations in volume</a:t>
                </a:r>
              </a:p>
              <a:p>
                <a:pPr marL="0" indent="0">
                  <a:buNone/>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𝑓</m:t>
                          </m:r>
                        </m:e>
                        <m:sub>
                          <m:r>
                            <a:rPr lang="en-US" b="0" i="1" smtClean="0">
                              <a:latin typeface="Cambria Math" panose="02040503050406030204" pitchFamily="18" charset="0"/>
                            </a:rPr>
                            <m:t>𝑏𝑒𝑎𝑡𝑠</m:t>
                          </m:r>
                        </m:sub>
                      </m:sSub>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i="1">
                                  <a:latin typeface="Cambria Math" panose="02040503050406030204" pitchFamily="18" charset="0"/>
                                </a:rPr>
                                <m:t>2</m:t>
                              </m:r>
                            </m:sub>
                          </m:sSub>
                        </m:e>
                      </m:d>
                    </m:oMath>
                  </m:oMathPara>
                </a14:m>
                <a:endParaRPr lang="en-US" dirty="0"/>
              </a:p>
              <a:p>
                <a:r>
                  <a:rPr lang="en-US" dirty="0"/>
                  <a:t>Used to tune instrument by ear, as the </a:t>
                </a:r>
                <a:br>
                  <a:rPr lang="en-US" dirty="0"/>
                </a:br>
                <a:r>
                  <a:rPr lang="en-US" dirty="0"/>
                  <a:t>two frequencies become closer the </a:t>
                </a:r>
                <a:br>
                  <a:rPr lang="en-US" dirty="0"/>
                </a:br>
                <a:r>
                  <a:rPr lang="en-US" dirty="0"/>
                  <a:t>frequency of the beats slows</a:t>
                </a:r>
              </a:p>
              <a:p>
                <a:r>
                  <a:rPr lang="en-AU" dirty="0"/>
                  <a:t>https://academo.org/demos/</a:t>
                </a:r>
                <a:br>
                  <a:rPr lang="en-AU" dirty="0"/>
                </a:br>
                <a:r>
                  <a:rPr lang="en-AU" dirty="0"/>
                  <a:t>wave-interference-beat-frequency</a:t>
                </a:r>
              </a:p>
            </p:txBody>
          </p:sp>
        </mc:Choice>
        <mc:Fallback xmlns="">
          <p:sp>
            <p:nvSpPr>
              <p:cNvPr id="3" name="Content Placeholder 2">
                <a:extLst>
                  <a:ext uri="{FF2B5EF4-FFF2-40B4-BE49-F238E27FC236}">
                    <a16:creationId xmlns:a16="http://schemas.microsoft.com/office/drawing/2014/main" id="{AC53EE58-A514-49F5-85C8-E89D0E307AD3}"/>
                  </a:ext>
                </a:extLst>
              </p:cNvPr>
              <p:cNvSpPr>
                <a:spLocks noGrp="1" noRot="1" noChangeAspect="1" noMove="1" noResize="1" noEditPoints="1" noAdjustHandles="1" noChangeArrowheads="1" noChangeShapeType="1" noTextEdit="1"/>
              </p:cNvSpPr>
              <p:nvPr>
                <p:ph idx="1"/>
              </p:nvPr>
            </p:nvSpPr>
            <p:spPr>
              <a:blipFill>
                <a:blip r:embed="rId2"/>
                <a:stretch>
                  <a:fillRect l="-676" t="-1970"/>
                </a:stretch>
              </a:blipFill>
            </p:spPr>
            <p:txBody>
              <a:bodyPr/>
              <a:lstStyle/>
              <a:p>
                <a:r>
                  <a:rPr lang="en-AU">
                    <a:noFill/>
                  </a:rPr>
                  <a:t> </a:t>
                </a:r>
              </a:p>
            </p:txBody>
          </p:sp>
        </mc:Fallback>
      </mc:AlternateContent>
      <p:pic>
        <p:nvPicPr>
          <p:cNvPr id="14338" name="Picture 2" descr="two sinusoidal waves of nearly the same frequency create beats">
            <a:extLst>
              <a:ext uri="{FF2B5EF4-FFF2-40B4-BE49-F238E27FC236}">
                <a16:creationId xmlns:a16="http://schemas.microsoft.com/office/drawing/2014/main" id="{1E8BAA7A-D610-4118-A8C3-62953F6FCC96}"/>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200900" y="3279618"/>
            <a:ext cx="4771176" cy="35783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02061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83BBB-0A4F-4DD4-9C54-B137FE3EE32D}"/>
              </a:ext>
            </a:extLst>
          </p:cNvPr>
          <p:cNvSpPr>
            <a:spLocks noGrp="1"/>
          </p:cNvSpPr>
          <p:nvPr>
            <p:ph type="title"/>
          </p:nvPr>
        </p:nvSpPr>
        <p:spPr/>
        <p:txBody>
          <a:bodyPr/>
          <a:lstStyle/>
          <a:p>
            <a:r>
              <a:rPr lang="en-US" dirty="0"/>
              <a:t>Interference in 2 dimensions</a:t>
            </a:r>
            <a:endParaRPr lang="en-AU" dirty="0"/>
          </a:p>
        </p:txBody>
      </p:sp>
      <p:sp>
        <p:nvSpPr>
          <p:cNvPr id="3" name="Content Placeholder 2">
            <a:extLst>
              <a:ext uri="{FF2B5EF4-FFF2-40B4-BE49-F238E27FC236}">
                <a16:creationId xmlns:a16="http://schemas.microsoft.com/office/drawing/2014/main" id="{96D035FF-42B9-4334-9A41-91FFE6F2793A}"/>
              </a:ext>
            </a:extLst>
          </p:cNvPr>
          <p:cNvSpPr>
            <a:spLocks noGrp="1"/>
          </p:cNvSpPr>
          <p:nvPr>
            <p:ph idx="1"/>
          </p:nvPr>
        </p:nvSpPr>
        <p:spPr>
          <a:xfrm>
            <a:off x="685800" y="2194560"/>
            <a:ext cx="3698186" cy="4316313"/>
          </a:xfrm>
        </p:spPr>
        <p:txBody>
          <a:bodyPr>
            <a:normAutofit lnSpcReduction="10000"/>
          </a:bodyPr>
          <a:lstStyle/>
          <a:p>
            <a:r>
              <a:rPr lang="en-US" dirty="0"/>
              <a:t>Complex patterns emerge with interference in 2D</a:t>
            </a:r>
          </a:p>
          <a:p>
            <a:r>
              <a:rPr lang="en-US" dirty="0"/>
              <a:t>i.e. stereo audio resulting in quiet and loud corridors</a:t>
            </a:r>
          </a:p>
          <a:p>
            <a:r>
              <a:rPr lang="en-US" dirty="0" err="1"/>
              <a:t>Wavefronts</a:t>
            </a:r>
            <a:r>
              <a:rPr lang="en-US" dirty="0"/>
              <a:t> show crests, troughs centered between </a:t>
            </a:r>
            <a:r>
              <a:rPr lang="en-US" dirty="0" err="1"/>
              <a:t>wavefronts</a:t>
            </a:r>
            <a:endParaRPr lang="en-US" dirty="0"/>
          </a:p>
          <a:p>
            <a:r>
              <a:rPr lang="en-US" dirty="0"/>
              <a:t>Zones of constructive interference (</a:t>
            </a:r>
            <a:r>
              <a:rPr lang="en-US" dirty="0" err="1"/>
              <a:t>antinodal</a:t>
            </a:r>
            <a:r>
              <a:rPr lang="en-US" dirty="0"/>
              <a:t> lines) in blue, zone of destructive interference (nodal lines) in-between</a:t>
            </a:r>
          </a:p>
          <a:p>
            <a:endParaRPr lang="en-AU" dirty="0"/>
          </a:p>
        </p:txBody>
      </p:sp>
      <p:grpSp>
        <p:nvGrpSpPr>
          <p:cNvPr id="49" name="Group 48">
            <a:extLst>
              <a:ext uri="{FF2B5EF4-FFF2-40B4-BE49-F238E27FC236}">
                <a16:creationId xmlns:a16="http://schemas.microsoft.com/office/drawing/2014/main" id="{F537B6E6-0684-4328-A6F5-6D4267623097}"/>
              </a:ext>
            </a:extLst>
          </p:cNvPr>
          <p:cNvGrpSpPr/>
          <p:nvPr/>
        </p:nvGrpSpPr>
        <p:grpSpPr>
          <a:xfrm>
            <a:off x="2725093" y="-1916550"/>
            <a:ext cx="8640000" cy="8640000"/>
            <a:chOff x="952093" y="-1998031"/>
            <a:chExt cx="8640000" cy="8640000"/>
          </a:xfrm>
        </p:grpSpPr>
        <p:grpSp>
          <p:nvGrpSpPr>
            <p:cNvPr id="7" name="Group 6">
              <a:extLst>
                <a:ext uri="{FF2B5EF4-FFF2-40B4-BE49-F238E27FC236}">
                  <a16:creationId xmlns:a16="http://schemas.microsoft.com/office/drawing/2014/main" id="{0DA2718B-B510-43FC-9254-6FDB008C57AF}"/>
                </a:ext>
              </a:extLst>
            </p:cNvPr>
            <p:cNvGrpSpPr/>
            <p:nvPr/>
          </p:nvGrpSpPr>
          <p:grpSpPr>
            <a:xfrm>
              <a:off x="4979404" y="2057401"/>
              <a:ext cx="540000" cy="540000"/>
              <a:chOff x="3114392" y="3186820"/>
              <a:chExt cx="720000" cy="720000"/>
            </a:xfrm>
          </p:grpSpPr>
          <p:sp>
            <p:nvSpPr>
              <p:cNvPr id="4" name="Rectangle 3">
                <a:extLst>
                  <a:ext uri="{FF2B5EF4-FFF2-40B4-BE49-F238E27FC236}">
                    <a16:creationId xmlns:a16="http://schemas.microsoft.com/office/drawing/2014/main" id="{61933C0A-A396-4346-9BEB-A5A2ACC85718}"/>
                  </a:ext>
                </a:extLst>
              </p:cNvPr>
              <p:cNvSpPr/>
              <p:nvPr/>
            </p:nvSpPr>
            <p:spPr>
              <a:xfrm>
                <a:off x="3114392" y="3186820"/>
                <a:ext cx="720000" cy="72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Oval 4">
                <a:extLst>
                  <a:ext uri="{FF2B5EF4-FFF2-40B4-BE49-F238E27FC236}">
                    <a16:creationId xmlns:a16="http://schemas.microsoft.com/office/drawing/2014/main" id="{2C6B7C4F-2F9F-47A8-944B-D19881406489}"/>
                  </a:ext>
                </a:extLst>
              </p:cNvPr>
              <p:cNvSpPr/>
              <p:nvPr/>
            </p:nvSpPr>
            <p:spPr>
              <a:xfrm>
                <a:off x="3150392" y="3222820"/>
                <a:ext cx="648000" cy="648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35" name="Group 34">
              <a:extLst>
                <a:ext uri="{FF2B5EF4-FFF2-40B4-BE49-F238E27FC236}">
                  <a16:creationId xmlns:a16="http://schemas.microsoft.com/office/drawing/2014/main" id="{53526B96-6285-45CD-AEDF-FA4EDC63C70F}"/>
                </a:ext>
              </a:extLst>
            </p:cNvPr>
            <p:cNvGrpSpPr/>
            <p:nvPr/>
          </p:nvGrpSpPr>
          <p:grpSpPr>
            <a:xfrm>
              <a:off x="952093" y="-1998031"/>
              <a:ext cx="8640000" cy="8640000"/>
              <a:chOff x="952093" y="-1998031"/>
              <a:chExt cx="8640000" cy="8640000"/>
            </a:xfrm>
          </p:grpSpPr>
          <p:sp>
            <p:nvSpPr>
              <p:cNvPr id="12" name="Arc 11">
                <a:extLst>
                  <a:ext uri="{FF2B5EF4-FFF2-40B4-BE49-F238E27FC236}">
                    <a16:creationId xmlns:a16="http://schemas.microsoft.com/office/drawing/2014/main" id="{460AFE51-7C10-44E6-9B1C-E6D00EDC766B}"/>
                  </a:ext>
                </a:extLst>
              </p:cNvPr>
              <p:cNvSpPr/>
              <p:nvPr/>
            </p:nvSpPr>
            <p:spPr>
              <a:xfrm>
                <a:off x="4889404" y="1953901"/>
                <a:ext cx="720000" cy="720000"/>
              </a:xfrm>
              <a:prstGeom prst="arc">
                <a:avLst>
                  <a:gd name="adj1" fmla="val 147750"/>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3" name="Arc 12">
                <a:extLst>
                  <a:ext uri="{FF2B5EF4-FFF2-40B4-BE49-F238E27FC236}">
                    <a16:creationId xmlns:a16="http://schemas.microsoft.com/office/drawing/2014/main" id="{262A9A80-2689-4B1D-954F-6239AC23013B}"/>
                  </a:ext>
                </a:extLst>
              </p:cNvPr>
              <p:cNvSpPr/>
              <p:nvPr/>
            </p:nvSpPr>
            <p:spPr>
              <a:xfrm>
                <a:off x="4529404" y="1593901"/>
                <a:ext cx="1440000" cy="1440000"/>
              </a:xfrm>
              <a:prstGeom prst="arc">
                <a:avLst>
                  <a:gd name="adj1" fmla="val 13465"/>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4" name="Arc 13">
                <a:extLst>
                  <a:ext uri="{FF2B5EF4-FFF2-40B4-BE49-F238E27FC236}">
                    <a16:creationId xmlns:a16="http://schemas.microsoft.com/office/drawing/2014/main" id="{F8AEA6A1-2D7B-4B93-807A-AF242B625618}"/>
                  </a:ext>
                </a:extLst>
              </p:cNvPr>
              <p:cNvSpPr/>
              <p:nvPr/>
            </p:nvSpPr>
            <p:spPr>
              <a:xfrm>
                <a:off x="4169404" y="1220401"/>
                <a:ext cx="2160000" cy="2160000"/>
              </a:xfrm>
              <a:prstGeom prst="arc">
                <a:avLst>
                  <a:gd name="adj1" fmla="val 71533"/>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15" name="Arc 14">
                <a:extLst>
                  <a:ext uri="{FF2B5EF4-FFF2-40B4-BE49-F238E27FC236}">
                    <a16:creationId xmlns:a16="http://schemas.microsoft.com/office/drawing/2014/main" id="{3775571B-0472-4E65-B7ED-3C4EEE0A6C9C}"/>
                  </a:ext>
                </a:extLst>
              </p:cNvPr>
              <p:cNvSpPr/>
              <p:nvPr/>
            </p:nvSpPr>
            <p:spPr>
              <a:xfrm>
                <a:off x="3809404" y="860401"/>
                <a:ext cx="2880000" cy="2880000"/>
              </a:xfrm>
              <a:prstGeom prst="arc">
                <a:avLst>
                  <a:gd name="adj1" fmla="val 70885"/>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16" name="Arc 15">
                <a:extLst>
                  <a:ext uri="{FF2B5EF4-FFF2-40B4-BE49-F238E27FC236}">
                    <a16:creationId xmlns:a16="http://schemas.microsoft.com/office/drawing/2014/main" id="{539784FC-6895-429A-B249-106CB19A1F36}"/>
                  </a:ext>
                </a:extLst>
              </p:cNvPr>
              <p:cNvSpPr/>
              <p:nvPr/>
            </p:nvSpPr>
            <p:spPr>
              <a:xfrm>
                <a:off x="3449404" y="500401"/>
                <a:ext cx="3600000" cy="3600000"/>
              </a:xfrm>
              <a:prstGeom prst="arc">
                <a:avLst>
                  <a:gd name="adj1" fmla="val 22598"/>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17" name="Arc 16">
                <a:extLst>
                  <a:ext uri="{FF2B5EF4-FFF2-40B4-BE49-F238E27FC236}">
                    <a16:creationId xmlns:a16="http://schemas.microsoft.com/office/drawing/2014/main" id="{ABF3FA06-93F9-4581-A039-BB602C6B7627}"/>
                  </a:ext>
                </a:extLst>
              </p:cNvPr>
              <p:cNvSpPr/>
              <p:nvPr/>
            </p:nvSpPr>
            <p:spPr>
              <a:xfrm>
                <a:off x="3089404" y="167401"/>
                <a:ext cx="4320000" cy="4320000"/>
              </a:xfrm>
              <a:prstGeom prst="arc">
                <a:avLst>
                  <a:gd name="adj1" fmla="val 4898"/>
                  <a:gd name="adj2" fmla="val 10806387"/>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18" name="Arc 17">
                <a:extLst>
                  <a:ext uri="{FF2B5EF4-FFF2-40B4-BE49-F238E27FC236}">
                    <a16:creationId xmlns:a16="http://schemas.microsoft.com/office/drawing/2014/main" id="{FB4CE4B9-1D28-49FA-B319-9782B5233583}"/>
                  </a:ext>
                </a:extLst>
              </p:cNvPr>
              <p:cNvSpPr/>
              <p:nvPr/>
            </p:nvSpPr>
            <p:spPr>
              <a:xfrm>
                <a:off x="2752093" y="-206099"/>
                <a:ext cx="5040000" cy="5040000"/>
              </a:xfrm>
              <a:prstGeom prst="arc">
                <a:avLst>
                  <a:gd name="adj1" fmla="val 23876"/>
                  <a:gd name="adj2" fmla="val 1079729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30" name="Arc 29">
                <a:extLst>
                  <a:ext uri="{FF2B5EF4-FFF2-40B4-BE49-F238E27FC236}">
                    <a16:creationId xmlns:a16="http://schemas.microsoft.com/office/drawing/2014/main" id="{1E68446D-49D8-45A9-9A77-550332F7871E}"/>
                  </a:ext>
                </a:extLst>
              </p:cNvPr>
              <p:cNvSpPr/>
              <p:nvPr/>
            </p:nvSpPr>
            <p:spPr>
              <a:xfrm>
                <a:off x="2365018" y="-558031"/>
                <a:ext cx="5760000" cy="5760000"/>
              </a:xfrm>
              <a:prstGeom prst="arc">
                <a:avLst>
                  <a:gd name="adj1" fmla="val 1960"/>
                  <a:gd name="adj2" fmla="val 1079729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31" name="Arc 30">
                <a:extLst>
                  <a:ext uri="{FF2B5EF4-FFF2-40B4-BE49-F238E27FC236}">
                    <a16:creationId xmlns:a16="http://schemas.microsoft.com/office/drawing/2014/main" id="{A57227C5-95E0-4E23-87FB-C9DEF658EB9F}"/>
                  </a:ext>
                </a:extLst>
              </p:cNvPr>
              <p:cNvSpPr/>
              <p:nvPr/>
            </p:nvSpPr>
            <p:spPr>
              <a:xfrm>
                <a:off x="2005018" y="-918031"/>
                <a:ext cx="6480000" cy="6480000"/>
              </a:xfrm>
              <a:prstGeom prst="arc">
                <a:avLst>
                  <a:gd name="adj1" fmla="val 3147"/>
                  <a:gd name="adj2" fmla="val 880946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32" name="Arc 31">
                <a:extLst>
                  <a:ext uri="{FF2B5EF4-FFF2-40B4-BE49-F238E27FC236}">
                    <a16:creationId xmlns:a16="http://schemas.microsoft.com/office/drawing/2014/main" id="{F0E69CFE-9593-4FDD-8228-164CB50B6EC2}"/>
                  </a:ext>
                </a:extLst>
              </p:cNvPr>
              <p:cNvSpPr/>
              <p:nvPr/>
            </p:nvSpPr>
            <p:spPr>
              <a:xfrm>
                <a:off x="1645018" y="-1286099"/>
                <a:ext cx="7200000" cy="7200000"/>
              </a:xfrm>
              <a:prstGeom prst="arc">
                <a:avLst>
                  <a:gd name="adj1" fmla="val 3147"/>
                  <a:gd name="adj2" fmla="val 827122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33" name="Arc 32">
                <a:extLst>
                  <a:ext uri="{FF2B5EF4-FFF2-40B4-BE49-F238E27FC236}">
                    <a16:creationId xmlns:a16="http://schemas.microsoft.com/office/drawing/2014/main" id="{032761B8-F9A9-4F03-B1F7-9287FA0A9549}"/>
                  </a:ext>
                </a:extLst>
              </p:cNvPr>
              <p:cNvSpPr/>
              <p:nvPr/>
            </p:nvSpPr>
            <p:spPr>
              <a:xfrm>
                <a:off x="1285018" y="-1638031"/>
                <a:ext cx="7920000" cy="7920000"/>
              </a:xfrm>
              <a:prstGeom prst="arc">
                <a:avLst>
                  <a:gd name="adj1" fmla="val 3147"/>
                  <a:gd name="adj2" fmla="val 7943699"/>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34" name="Arc 33">
                <a:extLst>
                  <a:ext uri="{FF2B5EF4-FFF2-40B4-BE49-F238E27FC236}">
                    <a16:creationId xmlns:a16="http://schemas.microsoft.com/office/drawing/2014/main" id="{9EAA3FEB-9ACD-4FB1-8A0D-7B6308F3C202}"/>
                  </a:ext>
                </a:extLst>
              </p:cNvPr>
              <p:cNvSpPr/>
              <p:nvPr/>
            </p:nvSpPr>
            <p:spPr>
              <a:xfrm>
                <a:off x="952093" y="-1998031"/>
                <a:ext cx="8640000" cy="8640000"/>
              </a:xfrm>
              <a:prstGeom prst="arc">
                <a:avLst>
                  <a:gd name="adj1" fmla="val 3147"/>
                  <a:gd name="adj2" fmla="val 766194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grpSp>
      </p:grpSp>
      <p:grpSp>
        <p:nvGrpSpPr>
          <p:cNvPr id="50" name="Group 49">
            <a:extLst>
              <a:ext uri="{FF2B5EF4-FFF2-40B4-BE49-F238E27FC236}">
                <a16:creationId xmlns:a16="http://schemas.microsoft.com/office/drawing/2014/main" id="{31D865BD-D0A9-4E9A-B6ED-68A66D7E317B}"/>
              </a:ext>
            </a:extLst>
          </p:cNvPr>
          <p:cNvGrpSpPr/>
          <p:nvPr/>
        </p:nvGrpSpPr>
        <p:grpSpPr>
          <a:xfrm>
            <a:off x="4848972" y="-1916550"/>
            <a:ext cx="8640000" cy="8640000"/>
            <a:chOff x="3094078" y="-1998031"/>
            <a:chExt cx="8640000" cy="8640000"/>
          </a:xfrm>
        </p:grpSpPr>
        <p:grpSp>
          <p:nvGrpSpPr>
            <p:cNvPr id="8" name="Group 7">
              <a:extLst>
                <a:ext uri="{FF2B5EF4-FFF2-40B4-BE49-F238E27FC236}">
                  <a16:creationId xmlns:a16="http://schemas.microsoft.com/office/drawing/2014/main" id="{CB787B72-8FF0-468C-B85F-14190B464538}"/>
                </a:ext>
              </a:extLst>
            </p:cNvPr>
            <p:cNvGrpSpPr/>
            <p:nvPr/>
          </p:nvGrpSpPr>
          <p:grpSpPr>
            <a:xfrm>
              <a:off x="7184404" y="2084401"/>
              <a:ext cx="540000" cy="540000"/>
              <a:chOff x="3114392" y="3186820"/>
              <a:chExt cx="720000" cy="720000"/>
            </a:xfrm>
          </p:grpSpPr>
          <p:sp>
            <p:nvSpPr>
              <p:cNvPr id="9" name="Rectangle 8">
                <a:extLst>
                  <a:ext uri="{FF2B5EF4-FFF2-40B4-BE49-F238E27FC236}">
                    <a16:creationId xmlns:a16="http://schemas.microsoft.com/office/drawing/2014/main" id="{F4355C36-DF89-4CEA-9179-0A2D8A0815BA}"/>
                  </a:ext>
                </a:extLst>
              </p:cNvPr>
              <p:cNvSpPr/>
              <p:nvPr/>
            </p:nvSpPr>
            <p:spPr>
              <a:xfrm>
                <a:off x="3114392" y="3186820"/>
                <a:ext cx="720000" cy="72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Oval 9">
                <a:extLst>
                  <a:ext uri="{FF2B5EF4-FFF2-40B4-BE49-F238E27FC236}">
                    <a16:creationId xmlns:a16="http://schemas.microsoft.com/office/drawing/2014/main" id="{7F148AF1-A20B-4CD0-92B9-4418EBAE14B2}"/>
                  </a:ext>
                </a:extLst>
              </p:cNvPr>
              <p:cNvSpPr/>
              <p:nvPr/>
            </p:nvSpPr>
            <p:spPr>
              <a:xfrm>
                <a:off x="3150392" y="3222820"/>
                <a:ext cx="648000" cy="648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36" name="Group 35">
              <a:extLst>
                <a:ext uri="{FF2B5EF4-FFF2-40B4-BE49-F238E27FC236}">
                  <a16:creationId xmlns:a16="http://schemas.microsoft.com/office/drawing/2014/main" id="{A10BA91A-5055-44C7-811E-339AE2A19B5A}"/>
                </a:ext>
              </a:extLst>
            </p:cNvPr>
            <p:cNvGrpSpPr/>
            <p:nvPr/>
          </p:nvGrpSpPr>
          <p:grpSpPr>
            <a:xfrm flipH="1">
              <a:off x="3094078" y="-1998031"/>
              <a:ext cx="8640000" cy="8640000"/>
              <a:chOff x="952093" y="-1998031"/>
              <a:chExt cx="8640000" cy="8640000"/>
            </a:xfrm>
          </p:grpSpPr>
          <p:sp>
            <p:nvSpPr>
              <p:cNvPr id="37" name="Arc 36">
                <a:extLst>
                  <a:ext uri="{FF2B5EF4-FFF2-40B4-BE49-F238E27FC236}">
                    <a16:creationId xmlns:a16="http://schemas.microsoft.com/office/drawing/2014/main" id="{CBDB9AF1-3A46-48B7-9410-823D1507BFD1}"/>
                  </a:ext>
                </a:extLst>
              </p:cNvPr>
              <p:cNvSpPr/>
              <p:nvPr/>
            </p:nvSpPr>
            <p:spPr>
              <a:xfrm>
                <a:off x="4889404" y="1953901"/>
                <a:ext cx="720000" cy="720000"/>
              </a:xfrm>
              <a:prstGeom prst="arc">
                <a:avLst>
                  <a:gd name="adj1" fmla="val 147750"/>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8" name="Arc 37">
                <a:extLst>
                  <a:ext uri="{FF2B5EF4-FFF2-40B4-BE49-F238E27FC236}">
                    <a16:creationId xmlns:a16="http://schemas.microsoft.com/office/drawing/2014/main" id="{1AFF59C1-5868-4A95-A36B-5111F95D4741}"/>
                  </a:ext>
                </a:extLst>
              </p:cNvPr>
              <p:cNvSpPr/>
              <p:nvPr/>
            </p:nvSpPr>
            <p:spPr>
              <a:xfrm>
                <a:off x="4529404" y="1593901"/>
                <a:ext cx="1440000" cy="1440000"/>
              </a:xfrm>
              <a:prstGeom prst="arc">
                <a:avLst>
                  <a:gd name="adj1" fmla="val 13465"/>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9" name="Arc 38">
                <a:extLst>
                  <a:ext uri="{FF2B5EF4-FFF2-40B4-BE49-F238E27FC236}">
                    <a16:creationId xmlns:a16="http://schemas.microsoft.com/office/drawing/2014/main" id="{AC13A1EC-62F5-493E-A83A-654C04FAB380}"/>
                  </a:ext>
                </a:extLst>
              </p:cNvPr>
              <p:cNvSpPr/>
              <p:nvPr/>
            </p:nvSpPr>
            <p:spPr>
              <a:xfrm>
                <a:off x="4169404" y="1220401"/>
                <a:ext cx="2160000" cy="2160000"/>
              </a:xfrm>
              <a:prstGeom prst="arc">
                <a:avLst>
                  <a:gd name="adj1" fmla="val 71533"/>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0" name="Arc 39">
                <a:extLst>
                  <a:ext uri="{FF2B5EF4-FFF2-40B4-BE49-F238E27FC236}">
                    <a16:creationId xmlns:a16="http://schemas.microsoft.com/office/drawing/2014/main" id="{19562A81-AA33-4E88-84D3-086AB2A8319D}"/>
                  </a:ext>
                </a:extLst>
              </p:cNvPr>
              <p:cNvSpPr/>
              <p:nvPr/>
            </p:nvSpPr>
            <p:spPr>
              <a:xfrm>
                <a:off x="3809404" y="860401"/>
                <a:ext cx="2880000" cy="2880000"/>
              </a:xfrm>
              <a:prstGeom prst="arc">
                <a:avLst>
                  <a:gd name="adj1" fmla="val 70885"/>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1" name="Arc 40">
                <a:extLst>
                  <a:ext uri="{FF2B5EF4-FFF2-40B4-BE49-F238E27FC236}">
                    <a16:creationId xmlns:a16="http://schemas.microsoft.com/office/drawing/2014/main" id="{6B93453D-8422-4DAA-99E8-706E4E6142FC}"/>
                  </a:ext>
                </a:extLst>
              </p:cNvPr>
              <p:cNvSpPr/>
              <p:nvPr/>
            </p:nvSpPr>
            <p:spPr>
              <a:xfrm>
                <a:off x="3449404" y="500401"/>
                <a:ext cx="3600000" cy="3600000"/>
              </a:xfrm>
              <a:prstGeom prst="arc">
                <a:avLst>
                  <a:gd name="adj1" fmla="val 22598"/>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2" name="Arc 41">
                <a:extLst>
                  <a:ext uri="{FF2B5EF4-FFF2-40B4-BE49-F238E27FC236}">
                    <a16:creationId xmlns:a16="http://schemas.microsoft.com/office/drawing/2014/main" id="{845071DE-72B4-4EBC-AE7B-4A5797E0CD98}"/>
                  </a:ext>
                </a:extLst>
              </p:cNvPr>
              <p:cNvSpPr/>
              <p:nvPr/>
            </p:nvSpPr>
            <p:spPr>
              <a:xfrm>
                <a:off x="3089404" y="167401"/>
                <a:ext cx="4320000" cy="4320000"/>
              </a:xfrm>
              <a:prstGeom prst="arc">
                <a:avLst>
                  <a:gd name="adj1" fmla="val 4898"/>
                  <a:gd name="adj2" fmla="val 10806387"/>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3" name="Arc 42">
                <a:extLst>
                  <a:ext uri="{FF2B5EF4-FFF2-40B4-BE49-F238E27FC236}">
                    <a16:creationId xmlns:a16="http://schemas.microsoft.com/office/drawing/2014/main" id="{D6916EB6-66C7-457F-990D-EA0AAA01B440}"/>
                  </a:ext>
                </a:extLst>
              </p:cNvPr>
              <p:cNvSpPr/>
              <p:nvPr/>
            </p:nvSpPr>
            <p:spPr>
              <a:xfrm>
                <a:off x="2752093" y="-206099"/>
                <a:ext cx="5040000" cy="5040000"/>
              </a:xfrm>
              <a:prstGeom prst="arc">
                <a:avLst>
                  <a:gd name="adj1" fmla="val 23876"/>
                  <a:gd name="adj2" fmla="val 1079729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4" name="Arc 43">
                <a:extLst>
                  <a:ext uri="{FF2B5EF4-FFF2-40B4-BE49-F238E27FC236}">
                    <a16:creationId xmlns:a16="http://schemas.microsoft.com/office/drawing/2014/main" id="{C3062059-594E-48C4-B901-93CE0D33A0F8}"/>
                  </a:ext>
                </a:extLst>
              </p:cNvPr>
              <p:cNvSpPr/>
              <p:nvPr/>
            </p:nvSpPr>
            <p:spPr>
              <a:xfrm>
                <a:off x="2365018" y="-558031"/>
                <a:ext cx="5760000" cy="5760000"/>
              </a:xfrm>
              <a:prstGeom prst="arc">
                <a:avLst>
                  <a:gd name="adj1" fmla="val 1960"/>
                  <a:gd name="adj2" fmla="val 1079729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5" name="Arc 44">
                <a:extLst>
                  <a:ext uri="{FF2B5EF4-FFF2-40B4-BE49-F238E27FC236}">
                    <a16:creationId xmlns:a16="http://schemas.microsoft.com/office/drawing/2014/main" id="{CFA116F1-01C2-426F-9030-331E2DEDBCE2}"/>
                  </a:ext>
                </a:extLst>
              </p:cNvPr>
              <p:cNvSpPr/>
              <p:nvPr/>
            </p:nvSpPr>
            <p:spPr>
              <a:xfrm>
                <a:off x="2005018" y="-918031"/>
                <a:ext cx="6480000" cy="6480000"/>
              </a:xfrm>
              <a:prstGeom prst="arc">
                <a:avLst>
                  <a:gd name="adj1" fmla="val 3147"/>
                  <a:gd name="adj2" fmla="val 880946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6" name="Arc 45">
                <a:extLst>
                  <a:ext uri="{FF2B5EF4-FFF2-40B4-BE49-F238E27FC236}">
                    <a16:creationId xmlns:a16="http://schemas.microsoft.com/office/drawing/2014/main" id="{05F2F9E9-EBCB-4414-A9D5-F9EF777800D6}"/>
                  </a:ext>
                </a:extLst>
              </p:cNvPr>
              <p:cNvSpPr/>
              <p:nvPr/>
            </p:nvSpPr>
            <p:spPr>
              <a:xfrm>
                <a:off x="1645018" y="-1286099"/>
                <a:ext cx="7200000" cy="7200000"/>
              </a:xfrm>
              <a:prstGeom prst="arc">
                <a:avLst>
                  <a:gd name="adj1" fmla="val 3147"/>
                  <a:gd name="adj2" fmla="val 827122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7" name="Arc 46">
                <a:extLst>
                  <a:ext uri="{FF2B5EF4-FFF2-40B4-BE49-F238E27FC236}">
                    <a16:creationId xmlns:a16="http://schemas.microsoft.com/office/drawing/2014/main" id="{4E7E8E58-F431-4C27-8FA5-D85AB8751650}"/>
                  </a:ext>
                </a:extLst>
              </p:cNvPr>
              <p:cNvSpPr/>
              <p:nvPr/>
            </p:nvSpPr>
            <p:spPr>
              <a:xfrm>
                <a:off x="1285018" y="-1638031"/>
                <a:ext cx="7920000" cy="7920000"/>
              </a:xfrm>
              <a:prstGeom prst="arc">
                <a:avLst>
                  <a:gd name="adj1" fmla="val 3147"/>
                  <a:gd name="adj2" fmla="val 7943699"/>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8" name="Arc 47">
                <a:extLst>
                  <a:ext uri="{FF2B5EF4-FFF2-40B4-BE49-F238E27FC236}">
                    <a16:creationId xmlns:a16="http://schemas.microsoft.com/office/drawing/2014/main" id="{C7B532E1-D1AE-4B31-A2B7-952AE05AA94B}"/>
                  </a:ext>
                </a:extLst>
              </p:cNvPr>
              <p:cNvSpPr/>
              <p:nvPr/>
            </p:nvSpPr>
            <p:spPr>
              <a:xfrm>
                <a:off x="952093" y="-1998031"/>
                <a:ext cx="8640000" cy="8640000"/>
              </a:xfrm>
              <a:prstGeom prst="arc">
                <a:avLst>
                  <a:gd name="adj1" fmla="val 3147"/>
                  <a:gd name="adj2" fmla="val 766194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grpSp>
      </p:grpSp>
      <p:grpSp>
        <p:nvGrpSpPr>
          <p:cNvPr id="73" name="Group 72">
            <a:extLst>
              <a:ext uri="{FF2B5EF4-FFF2-40B4-BE49-F238E27FC236}">
                <a16:creationId xmlns:a16="http://schemas.microsoft.com/office/drawing/2014/main" id="{4EB0D495-6841-4C3E-BBC6-37891057D63A}"/>
              </a:ext>
            </a:extLst>
          </p:cNvPr>
          <p:cNvGrpSpPr/>
          <p:nvPr/>
        </p:nvGrpSpPr>
        <p:grpSpPr>
          <a:xfrm>
            <a:off x="5223850" y="2399168"/>
            <a:ext cx="5775856" cy="4324282"/>
            <a:chOff x="5223850" y="2399168"/>
            <a:chExt cx="5775856" cy="4324282"/>
          </a:xfrm>
        </p:grpSpPr>
        <p:cxnSp>
          <p:nvCxnSpPr>
            <p:cNvPr id="52" name="Straight Connector 51">
              <a:extLst>
                <a:ext uri="{FF2B5EF4-FFF2-40B4-BE49-F238E27FC236}">
                  <a16:creationId xmlns:a16="http://schemas.microsoft.com/office/drawing/2014/main" id="{BB540B21-7610-458A-8254-945235403ADC}"/>
                </a:ext>
              </a:extLst>
            </p:cNvPr>
            <p:cNvCxnSpPr>
              <a:stCxn id="39" idx="0"/>
            </p:cNvCxnSpPr>
            <p:nvPr/>
          </p:nvCxnSpPr>
          <p:spPr>
            <a:xfrm flipH="1">
              <a:off x="8111661" y="2404353"/>
              <a:ext cx="234" cy="4319097"/>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61" name="Freeform: Shape 60">
              <a:extLst>
                <a:ext uri="{FF2B5EF4-FFF2-40B4-BE49-F238E27FC236}">
                  <a16:creationId xmlns:a16="http://schemas.microsoft.com/office/drawing/2014/main" id="{C31019D5-7923-49CB-96A6-F58135116D96}"/>
                </a:ext>
              </a:extLst>
            </p:cNvPr>
            <p:cNvSpPr/>
            <p:nvPr/>
          </p:nvSpPr>
          <p:spPr>
            <a:xfrm>
              <a:off x="7405734" y="2544024"/>
              <a:ext cx="488891" cy="3802456"/>
            </a:xfrm>
            <a:custGeom>
              <a:avLst/>
              <a:gdLst>
                <a:gd name="connsiteX0" fmla="*/ 506994 w 506994"/>
                <a:gd name="connsiteY0" fmla="*/ 0 h 3947311"/>
                <a:gd name="connsiteX1" fmla="*/ 0 w 506994"/>
                <a:gd name="connsiteY1" fmla="*/ 3947311 h 3947311"/>
                <a:gd name="connsiteX0" fmla="*/ 488887 w 488887"/>
                <a:gd name="connsiteY0" fmla="*/ 0 h 3802456"/>
                <a:gd name="connsiteX1" fmla="*/ 0 w 488887"/>
                <a:gd name="connsiteY1" fmla="*/ 3802456 h 3802456"/>
                <a:gd name="connsiteX0" fmla="*/ 488887 w 489694"/>
                <a:gd name="connsiteY0" fmla="*/ 0 h 3802456"/>
                <a:gd name="connsiteX1" fmla="*/ 0 w 489694"/>
                <a:gd name="connsiteY1" fmla="*/ 3802456 h 3802456"/>
                <a:gd name="connsiteX0" fmla="*/ 488887 w 489520"/>
                <a:gd name="connsiteY0" fmla="*/ 0 h 3802456"/>
                <a:gd name="connsiteX1" fmla="*/ 0 w 489520"/>
                <a:gd name="connsiteY1" fmla="*/ 3802456 h 3802456"/>
                <a:gd name="connsiteX0" fmla="*/ 488887 w 488891"/>
                <a:gd name="connsiteY0" fmla="*/ 0 h 3802456"/>
                <a:gd name="connsiteX1" fmla="*/ 0 w 488891"/>
                <a:gd name="connsiteY1" fmla="*/ 3802456 h 3802456"/>
              </a:gdLst>
              <a:ahLst/>
              <a:cxnLst>
                <a:cxn ang="0">
                  <a:pos x="connsiteX0" y="connsiteY0"/>
                </a:cxn>
                <a:cxn ang="0">
                  <a:pos x="connsiteX1" y="connsiteY1"/>
                </a:cxn>
              </a:cxnLst>
              <a:rect l="l" t="t" r="r" b="b"/>
              <a:pathLst>
                <a:path w="488891" h="3802456">
                  <a:moveTo>
                    <a:pt x="488887" y="0"/>
                  </a:moveTo>
                  <a:cubicBezTo>
                    <a:pt x="490396" y="1923106"/>
                    <a:pt x="66392" y="2922761"/>
                    <a:pt x="0" y="3802456"/>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62" name="Freeform: Shape 61">
              <a:extLst>
                <a:ext uri="{FF2B5EF4-FFF2-40B4-BE49-F238E27FC236}">
                  <a16:creationId xmlns:a16="http://schemas.microsoft.com/office/drawing/2014/main" id="{40FB4A63-B86F-4D02-8521-21BA1D3A53A3}"/>
                </a:ext>
              </a:extLst>
            </p:cNvPr>
            <p:cNvSpPr/>
            <p:nvPr/>
          </p:nvSpPr>
          <p:spPr>
            <a:xfrm>
              <a:off x="6753885" y="2408222"/>
              <a:ext cx="995881" cy="3585172"/>
            </a:xfrm>
            <a:custGeom>
              <a:avLst/>
              <a:gdLst>
                <a:gd name="connsiteX0" fmla="*/ 995881 w 995881"/>
                <a:gd name="connsiteY0" fmla="*/ 0 h 3585172"/>
                <a:gd name="connsiteX1" fmla="*/ 0 w 995881"/>
                <a:gd name="connsiteY1" fmla="*/ 3585172 h 3585172"/>
                <a:gd name="connsiteX0" fmla="*/ 995881 w 995881"/>
                <a:gd name="connsiteY0" fmla="*/ 0 h 3585172"/>
                <a:gd name="connsiteX1" fmla="*/ 0 w 995881"/>
                <a:gd name="connsiteY1" fmla="*/ 3585172 h 3585172"/>
                <a:gd name="connsiteX0" fmla="*/ 995881 w 995881"/>
                <a:gd name="connsiteY0" fmla="*/ 0 h 3585172"/>
                <a:gd name="connsiteX1" fmla="*/ 0 w 995881"/>
                <a:gd name="connsiteY1" fmla="*/ 3585172 h 3585172"/>
              </a:gdLst>
              <a:ahLst/>
              <a:cxnLst>
                <a:cxn ang="0">
                  <a:pos x="connsiteX0" y="connsiteY0"/>
                </a:cxn>
                <a:cxn ang="0">
                  <a:pos x="connsiteX1" y="connsiteY1"/>
                </a:cxn>
              </a:cxnLst>
              <a:rect l="l" t="t" r="r" b="b"/>
              <a:pathLst>
                <a:path w="995881" h="3585172">
                  <a:moveTo>
                    <a:pt x="995881" y="0"/>
                  </a:moveTo>
                  <a:cubicBezTo>
                    <a:pt x="813302" y="1671872"/>
                    <a:pt x="268586" y="2999715"/>
                    <a:pt x="0" y="3585172"/>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3" name="Freeform: Shape 62">
              <a:extLst>
                <a:ext uri="{FF2B5EF4-FFF2-40B4-BE49-F238E27FC236}">
                  <a16:creationId xmlns:a16="http://schemas.microsoft.com/office/drawing/2014/main" id="{8E66C7E6-EF90-4BE0-95BF-8F862C2AD1F6}"/>
                </a:ext>
              </a:extLst>
            </p:cNvPr>
            <p:cNvSpPr/>
            <p:nvPr/>
          </p:nvSpPr>
          <p:spPr>
            <a:xfrm>
              <a:off x="6192570" y="2399168"/>
              <a:ext cx="1385180" cy="3132499"/>
            </a:xfrm>
            <a:custGeom>
              <a:avLst/>
              <a:gdLst>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Lst>
              <a:ahLst/>
              <a:cxnLst>
                <a:cxn ang="0">
                  <a:pos x="connsiteX0" y="connsiteY0"/>
                </a:cxn>
                <a:cxn ang="0">
                  <a:pos x="connsiteX1" y="connsiteY1"/>
                </a:cxn>
              </a:cxnLst>
              <a:rect l="l" t="t" r="r" b="b"/>
              <a:pathLst>
                <a:path w="1385180" h="3132499">
                  <a:moveTo>
                    <a:pt x="1385180" y="0"/>
                  </a:moveTo>
                  <a:cubicBezTo>
                    <a:pt x="1308980" y="793686"/>
                    <a:pt x="499450" y="2492721"/>
                    <a:pt x="0" y="3132499"/>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4" name="Freeform: Shape 63">
              <a:extLst>
                <a:ext uri="{FF2B5EF4-FFF2-40B4-BE49-F238E27FC236}">
                  <a16:creationId xmlns:a16="http://schemas.microsoft.com/office/drawing/2014/main" id="{13979458-C741-4AB8-91CD-B5739DE54963}"/>
                </a:ext>
              </a:extLst>
            </p:cNvPr>
            <p:cNvSpPr/>
            <p:nvPr/>
          </p:nvSpPr>
          <p:spPr>
            <a:xfrm>
              <a:off x="5703683" y="2417275"/>
              <a:ext cx="1674891" cy="2553077"/>
            </a:xfrm>
            <a:custGeom>
              <a:avLst/>
              <a:gdLst>
                <a:gd name="connsiteX0" fmla="*/ 1674891 w 1674891"/>
                <a:gd name="connsiteY0" fmla="*/ 0 h 2553077"/>
                <a:gd name="connsiteX1" fmla="*/ 0 w 1674891"/>
                <a:gd name="connsiteY1" fmla="*/ 2553077 h 2553077"/>
                <a:gd name="connsiteX0" fmla="*/ 1674891 w 1674891"/>
                <a:gd name="connsiteY0" fmla="*/ 0 h 2553077"/>
                <a:gd name="connsiteX1" fmla="*/ 0 w 1674891"/>
                <a:gd name="connsiteY1" fmla="*/ 2553077 h 2553077"/>
                <a:gd name="connsiteX0" fmla="*/ 1674891 w 1674891"/>
                <a:gd name="connsiteY0" fmla="*/ 0 h 2553077"/>
                <a:gd name="connsiteX1" fmla="*/ 0 w 1674891"/>
                <a:gd name="connsiteY1" fmla="*/ 2553077 h 2553077"/>
              </a:gdLst>
              <a:ahLst/>
              <a:cxnLst>
                <a:cxn ang="0">
                  <a:pos x="connsiteX0" y="connsiteY0"/>
                </a:cxn>
                <a:cxn ang="0">
                  <a:pos x="connsiteX1" y="connsiteY1"/>
                </a:cxn>
              </a:cxnLst>
              <a:rect l="l" t="t" r="r" b="b"/>
              <a:pathLst>
                <a:path w="1674891" h="2553077">
                  <a:moveTo>
                    <a:pt x="1674891" y="0"/>
                  </a:moveTo>
                  <a:cubicBezTo>
                    <a:pt x="1653766" y="811039"/>
                    <a:pt x="437584" y="1993271"/>
                    <a:pt x="0" y="2553077"/>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5" name="Freeform: Shape 64">
              <a:extLst>
                <a:ext uri="{FF2B5EF4-FFF2-40B4-BE49-F238E27FC236}">
                  <a16:creationId xmlns:a16="http://schemas.microsoft.com/office/drawing/2014/main" id="{52CB94A7-5FC3-45BE-BA62-5238D7F37E99}"/>
                </a:ext>
              </a:extLst>
            </p:cNvPr>
            <p:cNvSpPr/>
            <p:nvPr/>
          </p:nvSpPr>
          <p:spPr>
            <a:xfrm>
              <a:off x="5223850" y="2435382"/>
              <a:ext cx="1991762" cy="1692998"/>
            </a:xfrm>
            <a:custGeom>
              <a:avLst/>
              <a:gdLst>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Lst>
              <a:ahLst/>
              <a:cxnLst>
                <a:cxn ang="0">
                  <a:pos x="connsiteX0" y="connsiteY0"/>
                </a:cxn>
                <a:cxn ang="0">
                  <a:pos x="connsiteX1" y="connsiteY1"/>
                </a:cxn>
              </a:cxnLst>
              <a:rect l="l" t="t" r="r" b="b"/>
              <a:pathLst>
                <a:path w="1991762" h="1692998">
                  <a:moveTo>
                    <a:pt x="1991762" y="0"/>
                  </a:moveTo>
                  <a:cubicBezTo>
                    <a:pt x="1834835" y="319889"/>
                    <a:pt x="709189" y="1508910"/>
                    <a:pt x="0" y="1692998"/>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7" name="Freeform: Shape 66">
              <a:extLst>
                <a:ext uri="{FF2B5EF4-FFF2-40B4-BE49-F238E27FC236}">
                  <a16:creationId xmlns:a16="http://schemas.microsoft.com/office/drawing/2014/main" id="{40F5975F-5E8A-4528-9D0B-C0900E4A8548}"/>
                </a:ext>
              </a:extLst>
            </p:cNvPr>
            <p:cNvSpPr/>
            <p:nvPr/>
          </p:nvSpPr>
          <p:spPr>
            <a:xfrm flipH="1">
              <a:off x="8328931" y="2560100"/>
              <a:ext cx="488891" cy="3802456"/>
            </a:xfrm>
            <a:custGeom>
              <a:avLst/>
              <a:gdLst>
                <a:gd name="connsiteX0" fmla="*/ 506994 w 506994"/>
                <a:gd name="connsiteY0" fmla="*/ 0 h 3947311"/>
                <a:gd name="connsiteX1" fmla="*/ 0 w 506994"/>
                <a:gd name="connsiteY1" fmla="*/ 3947311 h 3947311"/>
                <a:gd name="connsiteX0" fmla="*/ 488887 w 488887"/>
                <a:gd name="connsiteY0" fmla="*/ 0 h 3802456"/>
                <a:gd name="connsiteX1" fmla="*/ 0 w 488887"/>
                <a:gd name="connsiteY1" fmla="*/ 3802456 h 3802456"/>
                <a:gd name="connsiteX0" fmla="*/ 488887 w 489694"/>
                <a:gd name="connsiteY0" fmla="*/ 0 h 3802456"/>
                <a:gd name="connsiteX1" fmla="*/ 0 w 489694"/>
                <a:gd name="connsiteY1" fmla="*/ 3802456 h 3802456"/>
                <a:gd name="connsiteX0" fmla="*/ 488887 w 489520"/>
                <a:gd name="connsiteY0" fmla="*/ 0 h 3802456"/>
                <a:gd name="connsiteX1" fmla="*/ 0 w 489520"/>
                <a:gd name="connsiteY1" fmla="*/ 3802456 h 3802456"/>
                <a:gd name="connsiteX0" fmla="*/ 488887 w 488891"/>
                <a:gd name="connsiteY0" fmla="*/ 0 h 3802456"/>
                <a:gd name="connsiteX1" fmla="*/ 0 w 488891"/>
                <a:gd name="connsiteY1" fmla="*/ 3802456 h 3802456"/>
              </a:gdLst>
              <a:ahLst/>
              <a:cxnLst>
                <a:cxn ang="0">
                  <a:pos x="connsiteX0" y="connsiteY0"/>
                </a:cxn>
                <a:cxn ang="0">
                  <a:pos x="connsiteX1" y="connsiteY1"/>
                </a:cxn>
              </a:cxnLst>
              <a:rect l="l" t="t" r="r" b="b"/>
              <a:pathLst>
                <a:path w="488891" h="3802456">
                  <a:moveTo>
                    <a:pt x="488887" y="0"/>
                  </a:moveTo>
                  <a:cubicBezTo>
                    <a:pt x="490396" y="1923106"/>
                    <a:pt x="66392" y="2922761"/>
                    <a:pt x="0" y="3802456"/>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68" name="Freeform: Shape 67">
              <a:extLst>
                <a:ext uri="{FF2B5EF4-FFF2-40B4-BE49-F238E27FC236}">
                  <a16:creationId xmlns:a16="http://schemas.microsoft.com/office/drawing/2014/main" id="{BDE3D9E0-5FEE-4C1E-93E0-EBE75898D6D8}"/>
                </a:ext>
              </a:extLst>
            </p:cNvPr>
            <p:cNvSpPr/>
            <p:nvPr/>
          </p:nvSpPr>
          <p:spPr>
            <a:xfrm flipH="1">
              <a:off x="8473790" y="2424298"/>
              <a:ext cx="995881" cy="3585172"/>
            </a:xfrm>
            <a:custGeom>
              <a:avLst/>
              <a:gdLst>
                <a:gd name="connsiteX0" fmla="*/ 995881 w 995881"/>
                <a:gd name="connsiteY0" fmla="*/ 0 h 3585172"/>
                <a:gd name="connsiteX1" fmla="*/ 0 w 995881"/>
                <a:gd name="connsiteY1" fmla="*/ 3585172 h 3585172"/>
                <a:gd name="connsiteX0" fmla="*/ 995881 w 995881"/>
                <a:gd name="connsiteY0" fmla="*/ 0 h 3585172"/>
                <a:gd name="connsiteX1" fmla="*/ 0 w 995881"/>
                <a:gd name="connsiteY1" fmla="*/ 3585172 h 3585172"/>
                <a:gd name="connsiteX0" fmla="*/ 995881 w 995881"/>
                <a:gd name="connsiteY0" fmla="*/ 0 h 3585172"/>
                <a:gd name="connsiteX1" fmla="*/ 0 w 995881"/>
                <a:gd name="connsiteY1" fmla="*/ 3585172 h 3585172"/>
              </a:gdLst>
              <a:ahLst/>
              <a:cxnLst>
                <a:cxn ang="0">
                  <a:pos x="connsiteX0" y="connsiteY0"/>
                </a:cxn>
                <a:cxn ang="0">
                  <a:pos x="connsiteX1" y="connsiteY1"/>
                </a:cxn>
              </a:cxnLst>
              <a:rect l="l" t="t" r="r" b="b"/>
              <a:pathLst>
                <a:path w="995881" h="3585172">
                  <a:moveTo>
                    <a:pt x="995881" y="0"/>
                  </a:moveTo>
                  <a:cubicBezTo>
                    <a:pt x="813302" y="1671872"/>
                    <a:pt x="268586" y="2999715"/>
                    <a:pt x="0" y="3585172"/>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9" name="Freeform: Shape 68">
              <a:extLst>
                <a:ext uri="{FF2B5EF4-FFF2-40B4-BE49-F238E27FC236}">
                  <a16:creationId xmlns:a16="http://schemas.microsoft.com/office/drawing/2014/main" id="{1C8F54B1-06E2-4035-B624-7518BAFE7688}"/>
                </a:ext>
              </a:extLst>
            </p:cNvPr>
            <p:cNvSpPr/>
            <p:nvPr/>
          </p:nvSpPr>
          <p:spPr>
            <a:xfrm flipH="1">
              <a:off x="8645806" y="2415244"/>
              <a:ext cx="1385180" cy="3132499"/>
            </a:xfrm>
            <a:custGeom>
              <a:avLst/>
              <a:gdLst>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Lst>
              <a:ahLst/>
              <a:cxnLst>
                <a:cxn ang="0">
                  <a:pos x="connsiteX0" y="connsiteY0"/>
                </a:cxn>
                <a:cxn ang="0">
                  <a:pos x="connsiteX1" y="connsiteY1"/>
                </a:cxn>
              </a:cxnLst>
              <a:rect l="l" t="t" r="r" b="b"/>
              <a:pathLst>
                <a:path w="1385180" h="3132499">
                  <a:moveTo>
                    <a:pt x="1385180" y="0"/>
                  </a:moveTo>
                  <a:cubicBezTo>
                    <a:pt x="1308980" y="793686"/>
                    <a:pt x="499450" y="2492721"/>
                    <a:pt x="0" y="3132499"/>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0" name="Freeform: Shape 69">
              <a:extLst>
                <a:ext uri="{FF2B5EF4-FFF2-40B4-BE49-F238E27FC236}">
                  <a16:creationId xmlns:a16="http://schemas.microsoft.com/office/drawing/2014/main" id="{4458EC58-F99D-4A49-BEF0-BFB610A5A1A9}"/>
                </a:ext>
              </a:extLst>
            </p:cNvPr>
            <p:cNvSpPr/>
            <p:nvPr/>
          </p:nvSpPr>
          <p:spPr>
            <a:xfrm flipH="1">
              <a:off x="8844982" y="2433351"/>
              <a:ext cx="1674891" cy="2553077"/>
            </a:xfrm>
            <a:custGeom>
              <a:avLst/>
              <a:gdLst>
                <a:gd name="connsiteX0" fmla="*/ 1674891 w 1674891"/>
                <a:gd name="connsiteY0" fmla="*/ 0 h 2553077"/>
                <a:gd name="connsiteX1" fmla="*/ 0 w 1674891"/>
                <a:gd name="connsiteY1" fmla="*/ 2553077 h 2553077"/>
                <a:gd name="connsiteX0" fmla="*/ 1674891 w 1674891"/>
                <a:gd name="connsiteY0" fmla="*/ 0 h 2553077"/>
                <a:gd name="connsiteX1" fmla="*/ 0 w 1674891"/>
                <a:gd name="connsiteY1" fmla="*/ 2553077 h 2553077"/>
                <a:gd name="connsiteX0" fmla="*/ 1674891 w 1674891"/>
                <a:gd name="connsiteY0" fmla="*/ 0 h 2553077"/>
                <a:gd name="connsiteX1" fmla="*/ 0 w 1674891"/>
                <a:gd name="connsiteY1" fmla="*/ 2553077 h 2553077"/>
              </a:gdLst>
              <a:ahLst/>
              <a:cxnLst>
                <a:cxn ang="0">
                  <a:pos x="connsiteX0" y="connsiteY0"/>
                </a:cxn>
                <a:cxn ang="0">
                  <a:pos x="connsiteX1" y="connsiteY1"/>
                </a:cxn>
              </a:cxnLst>
              <a:rect l="l" t="t" r="r" b="b"/>
              <a:pathLst>
                <a:path w="1674891" h="2553077">
                  <a:moveTo>
                    <a:pt x="1674891" y="0"/>
                  </a:moveTo>
                  <a:cubicBezTo>
                    <a:pt x="1653766" y="811039"/>
                    <a:pt x="437584" y="1993271"/>
                    <a:pt x="0" y="2553077"/>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1" name="Freeform: Shape 70">
              <a:extLst>
                <a:ext uri="{FF2B5EF4-FFF2-40B4-BE49-F238E27FC236}">
                  <a16:creationId xmlns:a16="http://schemas.microsoft.com/office/drawing/2014/main" id="{D4332677-86C1-47D0-9FC4-3B362A42D498}"/>
                </a:ext>
              </a:extLst>
            </p:cNvPr>
            <p:cNvSpPr/>
            <p:nvPr/>
          </p:nvSpPr>
          <p:spPr>
            <a:xfrm flipH="1">
              <a:off x="9007944" y="2451458"/>
              <a:ext cx="1991762" cy="1692998"/>
            </a:xfrm>
            <a:custGeom>
              <a:avLst/>
              <a:gdLst>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Lst>
              <a:ahLst/>
              <a:cxnLst>
                <a:cxn ang="0">
                  <a:pos x="connsiteX0" y="connsiteY0"/>
                </a:cxn>
                <a:cxn ang="0">
                  <a:pos x="connsiteX1" y="connsiteY1"/>
                </a:cxn>
              </a:cxnLst>
              <a:rect l="l" t="t" r="r" b="b"/>
              <a:pathLst>
                <a:path w="1991762" h="1692998">
                  <a:moveTo>
                    <a:pt x="1991762" y="0"/>
                  </a:moveTo>
                  <a:cubicBezTo>
                    <a:pt x="1834835" y="319889"/>
                    <a:pt x="709189" y="1508910"/>
                    <a:pt x="0" y="1692998"/>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192243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AD718-40CD-4FC2-BD2F-BB9DB4C3B1FD}"/>
              </a:ext>
            </a:extLst>
          </p:cNvPr>
          <p:cNvSpPr>
            <a:spLocks noGrp="1"/>
          </p:cNvSpPr>
          <p:nvPr>
            <p:ph type="title"/>
          </p:nvPr>
        </p:nvSpPr>
        <p:spPr/>
        <p:txBody>
          <a:bodyPr/>
          <a:lstStyle/>
          <a:p>
            <a:r>
              <a:rPr lang="en-US" dirty="0"/>
              <a:t>Waves</a:t>
            </a:r>
            <a:endParaRPr lang="en-AU" dirty="0"/>
          </a:p>
        </p:txBody>
      </p:sp>
      <p:sp>
        <p:nvSpPr>
          <p:cNvPr id="3" name="Content Placeholder 2">
            <a:extLst>
              <a:ext uri="{FF2B5EF4-FFF2-40B4-BE49-F238E27FC236}">
                <a16:creationId xmlns:a16="http://schemas.microsoft.com/office/drawing/2014/main" id="{2B109F26-7E1B-4204-8B68-011C284F8F24}"/>
              </a:ext>
            </a:extLst>
          </p:cNvPr>
          <p:cNvSpPr>
            <a:spLocks noGrp="1"/>
          </p:cNvSpPr>
          <p:nvPr>
            <p:ph idx="1"/>
          </p:nvPr>
        </p:nvSpPr>
        <p:spPr/>
        <p:txBody>
          <a:bodyPr/>
          <a:lstStyle/>
          <a:p>
            <a:r>
              <a:rPr lang="en-US" dirty="0"/>
              <a:t>Waves are periodic oscillation that transfer energy from one point to another</a:t>
            </a:r>
          </a:p>
          <a:p>
            <a:r>
              <a:rPr lang="en-US" dirty="0"/>
              <a:t>Repeated variations back and forth that transport energy but not matter</a:t>
            </a:r>
            <a:endParaRPr lang="en-AU" dirty="0"/>
          </a:p>
        </p:txBody>
      </p:sp>
      <p:pic>
        <p:nvPicPr>
          <p:cNvPr id="9218" name="Picture 2" descr="Image result for wave gif">
            <a:extLst>
              <a:ext uri="{FF2B5EF4-FFF2-40B4-BE49-F238E27FC236}">
                <a16:creationId xmlns:a16="http://schemas.microsoft.com/office/drawing/2014/main" id="{CEAF9117-679F-48B8-BF0D-4DAEA7F4ED2C}"/>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103193" y="3020291"/>
            <a:ext cx="4505964" cy="3751377"/>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Image result for longitudinal wave gif">
            <a:extLst>
              <a:ext uri="{FF2B5EF4-FFF2-40B4-BE49-F238E27FC236}">
                <a16:creationId xmlns:a16="http://schemas.microsoft.com/office/drawing/2014/main" id="{A38DFFD2-48E9-468C-AE6B-2D0047CA9E19}"/>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1590849" y="3151848"/>
            <a:ext cx="5607974" cy="1869325"/>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Image result for transverse wave gif">
            <a:extLst>
              <a:ext uri="{FF2B5EF4-FFF2-40B4-BE49-F238E27FC236}">
                <a16:creationId xmlns:a16="http://schemas.microsoft.com/office/drawing/2014/main" id="{4AFA749C-B2FB-42E1-827B-8E37CC8ED87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90849" y="5158332"/>
            <a:ext cx="5292089" cy="15526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8F5FE1B-468B-4AF3-B9D6-5A099F8DA500}"/>
              </a:ext>
            </a:extLst>
          </p:cNvPr>
          <p:cNvSpPr txBox="1"/>
          <p:nvPr/>
        </p:nvSpPr>
        <p:spPr>
          <a:xfrm>
            <a:off x="9842266" y="3283292"/>
            <a:ext cx="2066148" cy="923330"/>
          </a:xfrm>
          <a:prstGeom prst="rect">
            <a:avLst/>
          </a:prstGeom>
          <a:noFill/>
        </p:spPr>
        <p:txBody>
          <a:bodyPr wrap="square" rtlCol="0">
            <a:spAutoFit/>
          </a:bodyPr>
          <a:lstStyle/>
          <a:p>
            <a:r>
              <a:rPr lang="en-US" dirty="0"/>
              <a:t>Electromagnetic transverse wave (Light)</a:t>
            </a:r>
            <a:endParaRPr lang="en-AU" dirty="0"/>
          </a:p>
        </p:txBody>
      </p:sp>
      <p:sp>
        <p:nvSpPr>
          <p:cNvPr id="8" name="TextBox 7">
            <a:extLst>
              <a:ext uri="{FF2B5EF4-FFF2-40B4-BE49-F238E27FC236}">
                <a16:creationId xmlns:a16="http://schemas.microsoft.com/office/drawing/2014/main" id="{E5AC8E44-B131-4579-B9CC-D13D6E734675}"/>
              </a:ext>
            </a:extLst>
          </p:cNvPr>
          <p:cNvSpPr txBox="1"/>
          <p:nvPr/>
        </p:nvSpPr>
        <p:spPr>
          <a:xfrm>
            <a:off x="-15674" y="3497171"/>
            <a:ext cx="1772430" cy="923330"/>
          </a:xfrm>
          <a:prstGeom prst="rect">
            <a:avLst/>
          </a:prstGeom>
          <a:noFill/>
        </p:spPr>
        <p:txBody>
          <a:bodyPr wrap="square" rtlCol="0">
            <a:spAutoFit/>
          </a:bodyPr>
          <a:lstStyle/>
          <a:p>
            <a:r>
              <a:rPr lang="en-US" dirty="0"/>
              <a:t>Mechanical longitudinal wave (Sound)</a:t>
            </a:r>
            <a:endParaRPr lang="en-AU" dirty="0"/>
          </a:p>
        </p:txBody>
      </p:sp>
      <p:sp>
        <p:nvSpPr>
          <p:cNvPr id="9" name="TextBox 8">
            <a:extLst>
              <a:ext uri="{FF2B5EF4-FFF2-40B4-BE49-F238E27FC236}">
                <a16:creationId xmlns:a16="http://schemas.microsoft.com/office/drawing/2014/main" id="{0A238A6C-77E0-4818-9E84-92EC8A9EA944}"/>
              </a:ext>
            </a:extLst>
          </p:cNvPr>
          <p:cNvSpPr txBox="1"/>
          <p:nvPr/>
        </p:nvSpPr>
        <p:spPr>
          <a:xfrm>
            <a:off x="44030" y="5541498"/>
            <a:ext cx="1535517" cy="923330"/>
          </a:xfrm>
          <a:prstGeom prst="rect">
            <a:avLst/>
          </a:prstGeom>
          <a:noFill/>
        </p:spPr>
        <p:txBody>
          <a:bodyPr wrap="square" rtlCol="0">
            <a:spAutoFit/>
          </a:bodyPr>
          <a:lstStyle/>
          <a:p>
            <a:r>
              <a:rPr lang="en-US" dirty="0"/>
              <a:t>Mechanical transverse wave</a:t>
            </a:r>
            <a:endParaRPr lang="en-AU" dirty="0"/>
          </a:p>
        </p:txBody>
      </p:sp>
    </p:spTree>
    <p:extLst>
      <p:ext uri="{BB962C8B-B14F-4D97-AF65-F5344CB8AC3E}">
        <p14:creationId xmlns:p14="http://schemas.microsoft.com/office/powerpoint/2010/main" val="39208667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83BBB-0A4F-4DD4-9C54-B137FE3EE32D}"/>
              </a:ext>
            </a:extLst>
          </p:cNvPr>
          <p:cNvSpPr>
            <a:spLocks noGrp="1"/>
          </p:cNvSpPr>
          <p:nvPr>
            <p:ph type="title"/>
          </p:nvPr>
        </p:nvSpPr>
        <p:spPr/>
        <p:txBody>
          <a:bodyPr/>
          <a:lstStyle/>
          <a:p>
            <a:r>
              <a:rPr lang="en-US" dirty="0"/>
              <a:t>Persistent Interference in 2 dimensions</a:t>
            </a:r>
            <a:endParaRPr lang="en-AU" dirty="0"/>
          </a:p>
        </p:txBody>
      </p:sp>
      <p:sp>
        <p:nvSpPr>
          <p:cNvPr id="3" name="Content Placeholder 2">
            <a:extLst>
              <a:ext uri="{FF2B5EF4-FFF2-40B4-BE49-F238E27FC236}">
                <a16:creationId xmlns:a16="http://schemas.microsoft.com/office/drawing/2014/main" id="{96D035FF-42B9-4334-9A41-91FFE6F2793A}"/>
              </a:ext>
            </a:extLst>
          </p:cNvPr>
          <p:cNvSpPr>
            <a:spLocks noGrp="1"/>
          </p:cNvSpPr>
          <p:nvPr>
            <p:ph idx="1"/>
          </p:nvPr>
        </p:nvSpPr>
        <p:spPr>
          <a:xfrm>
            <a:off x="685800" y="2194560"/>
            <a:ext cx="3698186" cy="4316313"/>
          </a:xfrm>
        </p:spPr>
        <p:txBody>
          <a:bodyPr>
            <a:normAutofit/>
          </a:bodyPr>
          <a:lstStyle/>
          <a:p>
            <a:r>
              <a:rPr lang="en-US" dirty="0"/>
              <a:t>The two sound sources must be coherent (in phase or constant phase relationship)</a:t>
            </a:r>
          </a:p>
          <a:p>
            <a:r>
              <a:rPr lang="en-US" dirty="0"/>
              <a:t>Similar amplitudes</a:t>
            </a:r>
          </a:p>
          <a:p>
            <a:r>
              <a:rPr lang="en-US" dirty="0"/>
              <a:t>Same wavelength</a:t>
            </a:r>
          </a:p>
          <a:p>
            <a:endParaRPr lang="en-AU" dirty="0"/>
          </a:p>
        </p:txBody>
      </p:sp>
      <p:grpSp>
        <p:nvGrpSpPr>
          <p:cNvPr id="49" name="Group 48">
            <a:extLst>
              <a:ext uri="{FF2B5EF4-FFF2-40B4-BE49-F238E27FC236}">
                <a16:creationId xmlns:a16="http://schemas.microsoft.com/office/drawing/2014/main" id="{F537B6E6-0684-4328-A6F5-6D4267623097}"/>
              </a:ext>
            </a:extLst>
          </p:cNvPr>
          <p:cNvGrpSpPr/>
          <p:nvPr/>
        </p:nvGrpSpPr>
        <p:grpSpPr>
          <a:xfrm>
            <a:off x="2725093" y="-1916550"/>
            <a:ext cx="8640000" cy="8640000"/>
            <a:chOff x="952093" y="-1998031"/>
            <a:chExt cx="8640000" cy="8640000"/>
          </a:xfrm>
        </p:grpSpPr>
        <p:grpSp>
          <p:nvGrpSpPr>
            <p:cNvPr id="7" name="Group 6">
              <a:extLst>
                <a:ext uri="{FF2B5EF4-FFF2-40B4-BE49-F238E27FC236}">
                  <a16:creationId xmlns:a16="http://schemas.microsoft.com/office/drawing/2014/main" id="{0DA2718B-B510-43FC-9254-6FDB008C57AF}"/>
                </a:ext>
              </a:extLst>
            </p:cNvPr>
            <p:cNvGrpSpPr/>
            <p:nvPr/>
          </p:nvGrpSpPr>
          <p:grpSpPr>
            <a:xfrm>
              <a:off x="4979404" y="2057401"/>
              <a:ext cx="540000" cy="540000"/>
              <a:chOff x="3114392" y="3186820"/>
              <a:chExt cx="720000" cy="720000"/>
            </a:xfrm>
          </p:grpSpPr>
          <p:sp>
            <p:nvSpPr>
              <p:cNvPr id="4" name="Rectangle 3">
                <a:extLst>
                  <a:ext uri="{FF2B5EF4-FFF2-40B4-BE49-F238E27FC236}">
                    <a16:creationId xmlns:a16="http://schemas.microsoft.com/office/drawing/2014/main" id="{61933C0A-A396-4346-9BEB-A5A2ACC85718}"/>
                  </a:ext>
                </a:extLst>
              </p:cNvPr>
              <p:cNvSpPr/>
              <p:nvPr/>
            </p:nvSpPr>
            <p:spPr>
              <a:xfrm>
                <a:off x="3114392" y="3186820"/>
                <a:ext cx="720000" cy="72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Oval 4">
                <a:extLst>
                  <a:ext uri="{FF2B5EF4-FFF2-40B4-BE49-F238E27FC236}">
                    <a16:creationId xmlns:a16="http://schemas.microsoft.com/office/drawing/2014/main" id="{2C6B7C4F-2F9F-47A8-944B-D19881406489}"/>
                  </a:ext>
                </a:extLst>
              </p:cNvPr>
              <p:cNvSpPr/>
              <p:nvPr/>
            </p:nvSpPr>
            <p:spPr>
              <a:xfrm>
                <a:off x="3150392" y="3222820"/>
                <a:ext cx="648000" cy="648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35" name="Group 34">
              <a:extLst>
                <a:ext uri="{FF2B5EF4-FFF2-40B4-BE49-F238E27FC236}">
                  <a16:creationId xmlns:a16="http://schemas.microsoft.com/office/drawing/2014/main" id="{53526B96-6285-45CD-AEDF-FA4EDC63C70F}"/>
                </a:ext>
              </a:extLst>
            </p:cNvPr>
            <p:cNvGrpSpPr/>
            <p:nvPr/>
          </p:nvGrpSpPr>
          <p:grpSpPr>
            <a:xfrm>
              <a:off x="952093" y="-1998031"/>
              <a:ext cx="8640000" cy="8640000"/>
              <a:chOff x="952093" y="-1998031"/>
              <a:chExt cx="8640000" cy="8640000"/>
            </a:xfrm>
          </p:grpSpPr>
          <p:sp>
            <p:nvSpPr>
              <p:cNvPr id="12" name="Arc 11">
                <a:extLst>
                  <a:ext uri="{FF2B5EF4-FFF2-40B4-BE49-F238E27FC236}">
                    <a16:creationId xmlns:a16="http://schemas.microsoft.com/office/drawing/2014/main" id="{460AFE51-7C10-44E6-9B1C-E6D00EDC766B}"/>
                  </a:ext>
                </a:extLst>
              </p:cNvPr>
              <p:cNvSpPr/>
              <p:nvPr/>
            </p:nvSpPr>
            <p:spPr>
              <a:xfrm>
                <a:off x="4889404" y="1953901"/>
                <a:ext cx="720000" cy="720000"/>
              </a:xfrm>
              <a:prstGeom prst="arc">
                <a:avLst>
                  <a:gd name="adj1" fmla="val 147750"/>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3" name="Arc 12">
                <a:extLst>
                  <a:ext uri="{FF2B5EF4-FFF2-40B4-BE49-F238E27FC236}">
                    <a16:creationId xmlns:a16="http://schemas.microsoft.com/office/drawing/2014/main" id="{262A9A80-2689-4B1D-954F-6239AC23013B}"/>
                  </a:ext>
                </a:extLst>
              </p:cNvPr>
              <p:cNvSpPr/>
              <p:nvPr/>
            </p:nvSpPr>
            <p:spPr>
              <a:xfrm>
                <a:off x="4529404" y="1593901"/>
                <a:ext cx="1440000" cy="1440000"/>
              </a:xfrm>
              <a:prstGeom prst="arc">
                <a:avLst>
                  <a:gd name="adj1" fmla="val 13465"/>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4" name="Arc 13">
                <a:extLst>
                  <a:ext uri="{FF2B5EF4-FFF2-40B4-BE49-F238E27FC236}">
                    <a16:creationId xmlns:a16="http://schemas.microsoft.com/office/drawing/2014/main" id="{F8AEA6A1-2D7B-4B93-807A-AF242B625618}"/>
                  </a:ext>
                </a:extLst>
              </p:cNvPr>
              <p:cNvSpPr/>
              <p:nvPr/>
            </p:nvSpPr>
            <p:spPr>
              <a:xfrm>
                <a:off x="4169404" y="1220401"/>
                <a:ext cx="2160000" cy="2160000"/>
              </a:xfrm>
              <a:prstGeom prst="arc">
                <a:avLst>
                  <a:gd name="adj1" fmla="val 71533"/>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15" name="Arc 14">
                <a:extLst>
                  <a:ext uri="{FF2B5EF4-FFF2-40B4-BE49-F238E27FC236}">
                    <a16:creationId xmlns:a16="http://schemas.microsoft.com/office/drawing/2014/main" id="{3775571B-0472-4E65-B7ED-3C4EEE0A6C9C}"/>
                  </a:ext>
                </a:extLst>
              </p:cNvPr>
              <p:cNvSpPr/>
              <p:nvPr/>
            </p:nvSpPr>
            <p:spPr>
              <a:xfrm>
                <a:off x="3809404" y="860401"/>
                <a:ext cx="2880000" cy="2880000"/>
              </a:xfrm>
              <a:prstGeom prst="arc">
                <a:avLst>
                  <a:gd name="adj1" fmla="val 70885"/>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16" name="Arc 15">
                <a:extLst>
                  <a:ext uri="{FF2B5EF4-FFF2-40B4-BE49-F238E27FC236}">
                    <a16:creationId xmlns:a16="http://schemas.microsoft.com/office/drawing/2014/main" id="{539784FC-6895-429A-B249-106CB19A1F36}"/>
                  </a:ext>
                </a:extLst>
              </p:cNvPr>
              <p:cNvSpPr/>
              <p:nvPr/>
            </p:nvSpPr>
            <p:spPr>
              <a:xfrm>
                <a:off x="3449404" y="500401"/>
                <a:ext cx="3600000" cy="3600000"/>
              </a:xfrm>
              <a:prstGeom prst="arc">
                <a:avLst>
                  <a:gd name="adj1" fmla="val 22598"/>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17" name="Arc 16">
                <a:extLst>
                  <a:ext uri="{FF2B5EF4-FFF2-40B4-BE49-F238E27FC236}">
                    <a16:creationId xmlns:a16="http://schemas.microsoft.com/office/drawing/2014/main" id="{ABF3FA06-93F9-4581-A039-BB602C6B7627}"/>
                  </a:ext>
                </a:extLst>
              </p:cNvPr>
              <p:cNvSpPr/>
              <p:nvPr/>
            </p:nvSpPr>
            <p:spPr>
              <a:xfrm>
                <a:off x="3089404" y="167401"/>
                <a:ext cx="4320000" cy="4320000"/>
              </a:xfrm>
              <a:prstGeom prst="arc">
                <a:avLst>
                  <a:gd name="adj1" fmla="val 4898"/>
                  <a:gd name="adj2" fmla="val 10806387"/>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18" name="Arc 17">
                <a:extLst>
                  <a:ext uri="{FF2B5EF4-FFF2-40B4-BE49-F238E27FC236}">
                    <a16:creationId xmlns:a16="http://schemas.microsoft.com/office/drawing/2014/main" id="{FB4CE4B9-1D28-49FA-B319-9782B5233583}"/>
                  </a:ext>
                </a:extLst>
              </p:cNvPr>
              <p:cNvSpPr/>
              <p:nvPr/>
            </p:nvSpPr>
            <p:spPr>
              <a:xfrm>
                <a:off x="2752093" y="-206099"/>
                <a:ext cx="5040000" cy="5040000"/>
              </a:xfrm>
              <a:prstGeom prst="arc">
                <a:avLst>
                  <a:gd name="adj1" fmla="val 23876"/>
                  <a:gd name="adj2" fmla="val 1079729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30" name="Arc 29">
                <a:extLst>
                  <a:ext uri="{FF2B5EF4-FFF2-40B4-BE49-F238E27FC236}">
                    <a16:creationId xmlns:a16="http://schemas.microsoft.com/office/drawing/2014/main" id="{1E68446D-49D8-45A9-9A77-550332F7871E}"/>
                  </a:ext>
                </a:extLst>
              </p:cNvPr>
              <p:cNvSpPr/>
              <p:nvPr/>
            </p:nvSpPr>
            <p:spPr>
              <a:xfrm>
                <a:off x="2365018" y="-558031"/>
                <a:ext cx="5760000" cy="5760000"/>
              </a:xfrm>
              <a:prstGeom prst="arc">
                <a:avLst>
                  <a:gd name="adj1" fmla="val 1960"/>
                  <a:gd name="adj2" fmla="val 1079729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31" name="Arc 30">
                <a:extLst>
                  <a:ext uri="{FF2B5EF4-FFF2-40B4-BE49-F238E27FC236}">
                    <a16:creationId xmlns:a16="http://schemas.microsoft.com/office/drawing/2014/main" id="{A57227C5-95E0-4E23-87FB-C9DEF658EB9F}"/>
                  </a:ext>
                </a:extLst>
              </p:cNvPr>
              <p:cNvSpPr/>
              <p:nvPr/>
            </p:nvSpPr>
            <p:spPr>
              <a:xfrm>
                <a:off x="2005018" y="-918031"/>
                <a:ext cx="6480000" cy="6480000"/>
              </a:xfrm>
              <a:prstGeom prst="arc">
                <a:avLst>
                  <a:gd name="adj1" fmla="val 3147"/>
                  <a:gd name="adj2" fmla="val 880946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32" name="Arc 31">
                <a:extLst>
                  <a:ext uri="{FF2B5EF4-FFF2-40B4-BE49-F238E27FC236}">
                    <a16:creationId xmlns:a16="http://schemas.microsoft.com/office/drawing/2014/main" id="{F0E69CFE-9593-4FDD-8228-164CB50B6EC2}"/>
                  </a:ext>
                </a:extLst>
              </p:cNvPr>
              <p:cNvSpPr/>
              <p:nvPr/>
            </p:nvSpPr>
            <p:spPr>
              <a:xfrm>
                <a:off x="1645018" y="-1286099"/>
                <a:ext cx="7200000" cy="7200000"/>
              </a:xfrm>
              <a:prstGeom prst="arc">
                <a:avLst>
                  <a:gd name="adj1" fmla="val 3147"/>
                  <a:gd name="adj2" fmla="val 827122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33" name="Arc 32">
                <a:extLst>
                  <a:ext uri="{FF2B5EF4-FFF2-40B4-BE49-F238E27FC236}">
                    <a16:creationId xmlns:a16="http://schemas.microsoft.com/office/drawing/2014/main" id="{032761B8-F9A9-4F03-B1F7-9287FA0A9549}"/>
                  </a:ext>
                </a:extLst>
              </p:cNvPr>
              <p:cNvSpPr/>
              <p:nvPr/>
            </p:nvSpPr>
            <p:spPr>
              <a:xfrm>
                <a:off x="1285018" y="-1638031"/>
                <a:ext cx="7920000" cy="7920000"/>
              </a:xfrm>
              <a:prstGeom prst="arc">
                <a:avLst>
                  <a:gd name="adj1" fmla="val 3147"/>
                  <a:gd name="adj2" fmla="val 7943699"/>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34" name="Arc 33">
                <a:extLst>
                  <a:ext uri="{FF2B5EF4-FFF2-40B4-BE49-F238E27FC236}">
                    <a16:creationId xmlns:a16="http://schemas.microsoft.com/office/drawing/2014/main" id="{9EAA3FEB-9ACD-4FB1-8A0D-7B6308F3C202}"/>
                  </a:ext>
                </a:extLst>
              </p:cNvPr>
              <p:cNvSpPr/>
              <p:nvPr/>
            </p:nvSpPr>
            <p:spPr>
              <a:xfrm>
                <a:off x="952093" y="-1998031"/>
                <a:ext cx="8640000" cy="8640000"/>
              </a:xfrm>
              <a:prstGeom prst="arc">
                <a:avLst>
                  <a:gd name="adj1" fmla="val 3147"/>
                  <a:gd name="adj2" fmla="val 766194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grpSp>
      </p:grpSp>
      <p:grpSp>
        <p:nvGrpSpPr>
          <p:cNvPr id="50" name="Group 49">
            <a:extLst>
              <a:ext uri="{FF2B5EF4-FFF2-40B4-BE49-F238E27FC236}">
                <a16:creationId xmlns:a16="http://schemas.microsoft.com/office/drawing/2014/main" id="{31D865BD-D0A9-4E9A-B6ED-68A66D7E317B}"/>
              </a:ext>
            </a:extLst>
          </p:cNvPr>
          <p:cNvGrpSpPr/>
          <p:nvPr/>
        </p:nvGrpSpPr>
        <p:grpSpPr>
          <a:xfrm>
            <a:off x="4848972" y="-1916550"/>
            <a:ext cx="8640000" cy="8640000"/>
            <a:chOff x="3094078" y="-1998031"/>
            <a:chExt cx="8640000" cy="8640000"/>
          </a:xfrm>
        </p:grpSpPr>
        <p:grpSp>
          <p:nvGrpSpPr>
            <p:cNvPr id="8" name="Group 7">
              <a:extLst>
                <a:ext uri="{FF2B5EF4-FFF2-40B4-BE49-F238E27FC236}">
                  <a16:creationId xmlns:a16="http://schemas.microsoft.com/office/drawing/2014/main" id="{CB787B72-8FF0-468C-B85F-14190B464538}"/>
                </a:ext>
              </a:extLst>
            </p:cNvPr>
            <p:cNvGrpSpPr/>
            <p:nvPr/>
          </p:nvGrpSpPr>
          <p:grpSpPr>
            <a:xfrm>
              <a:off x="7184404" y="2084401"/>
              <a:ext cx="540000" cy="540000"/>
              <a:chOff x="3114392" y="3186820"/>
              <a:chExt cx="720000" cy="720000"/>
            </a:xfrm>
          </p:grpSpPr>
          <p:sp>
            <p:nvSpPr>
              <p:cNvPr id="9" name="Rectangle 8">
                <a:extLst>
                  <a:ext uri="{FF2B5EF4-FFF2-40B4-BE49-F238E27FC236}">
                    <a16:creationId xmlns:a16="http://schemas.microsoft.com/office/drawing/2014/main" id="{F4355C36-DF89-4CEA-9179-0A2D8A0815BA}"/>
                  </a:ext>
                </a:extLst>
              </p:cNvPr>
              <p:cNvSpPr/>
              <p:nvPr/>
            </p:nvSpPr>
            <p:spPr>
              <a:xfrm>
                <a:off x="3114392" y="3186820"/>
                <a:ext cx="720000" cy="72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Oval 9">
                <a:extLst>
                  <a:ext uri="{FF2B5EF4-FFF2-40B4-BE49-F238E27FC236}">
                    <a16:creationId xmlns:a16="http://schemas.microsoft.com/office/drawing/2014/main" id="{7F148AF1-A20B-4CD0-92B9-4418EBAE14B2}"/>
                  </a:ext>
                </a:extLst>
              </p:cNvPr>
              <p:cNvSpPr/>
              <p:nvPr/>
            </p:nvSpPr>
            <p:spPr>
              <a:xfrm>
                <a:off x="3150392" y="3222820"/>
                <a:ext cx="648000" cy="648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36" name="Group 35">
              <a:extLst>
                <a:ext uri="{FF2B5EF4-FFF2-40B4-BE49-F238E27FC236}">
                  <a16:creationId xmlns:a16="http://schemas.microsoft.com/office/drawing/2014/main" id="{A10BA91A-5055-44C7-811E-339AE2A19B5A}"/>
                </a:ext>
              </a:extLst>
            </p:cNvPr>
            <p:cNvGrpSpPr/>
            <p:nvPr/>
          </p:nvGrpSpPr>
          <p:grpSpPr>
            <a:xfrm flipH="1">
              <a:off x="3094078" y="-1998031"/>
              <a:ext cx="8640000" cy="8640000"/>
              <a:chOff x="952093" y="-1998031"/>
              <a:chExt cx="8640000" cy="8640000"/>
            </a:xfrm>
          </p:grpSpPr>
          <p:sp>
            <p:nvSpPr>
              <p:cNvPr id="37" name="Arc 36">
                <a:extLst>
                  <a:ext uri="{FF2B5EF4-FFF2-40B4-BE49-F238E27FC236}">
                    <a16:creationId xmlns:a16="http://schemas.microsoft.com/office/drawing/2014/main" id="{CBDB9AF1-3A46-48B7-9410-823D1507BFD1}"/>
                  </a:ext>
                </a:extLst>
              </p:cNvPr>
              <p:cNvSpPr/>
              <p:nvPr/>
            </p:nvSpPr>
            <p:spPr>
              <a:xfrm>
                <a:off x="4889404" y="1953901"/>
                <a:ext cx="720000" cy="720000"/>
              </a:xfrm>
              <a:prstGeom prst="arc">
                <a:avLst>
                  <a:gd name="adj1" fmla="val 147750"/>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8" name="Arc 37">
                <a:extLst>
                  <a:ext uri="{FF2B5EF4-FFF2-40B4-BE49-F238E27FC236}">
                    <a16:creationId xmlns:a16="http://schemas.microsoft.com/office/drawing/2014/main" id="{1AFF59C1-5868-4A95-A36B-5111F95D4741}"/>
                  </a:ext>
                </a:extLst>
              </p:cNvPr>
              <p:cNvSpPr/>
              <p:nvPr/>
            </p:nvSpPr>
            <p:spPr>
              <a:xfrm>
                <a:off x="4529404" y="1593901"/>
                <a:ext cx="1440000" cy="1440000"/>
              </a:xfrm>
              <a:prstGeom prst="arc">
                <a:avLst>
                  <a:gd name="adj1" fmla="val 13465"/>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9" name="Arc 38">
                <a:extLst>
                  <a:ext uri="{FF2B5EF4-FFF2-40B4-BE49-F238E27FC236}">
                    <a16:creationId xmlns:a16="http://schemas.microsoft.com/office/drawing/2014/main" id="{AC13A1EC-62F5-493E-A83A-654C04FAB380}"/>
                  </a:ext>
                </a:extLst>
              </p:cNvPr>
              <p:cNvSpPr/>
              <p:nvPr/>
            </p:nvSpPr>
            <p:spPr>
              <a:xfrm>
                <a:off x="4169404" y="1220401"/>
                <a:ext cx="2160000" cy="2160000"/>
              </a:xfrm>
              <a:prstGeom prst="arc">
                <a:avLst>
                  <a:gd name="adj1" fmla="val 71533"/>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0" name="Arc 39">
                <a:extLst>
                  <a:ext uri="{FF2B5EF4-FFF2-40B4-BE49-F238E27FC236}">
                    <a16:creationId xmlns:a16="http://schemas.microsoft.com/office/drawing/2014/main" id="{19562A81-AA33-4E88-84D3-086AB2A8319D}"/>
                  </a:ext>
                </a:extLst>
              </p:cNvPr>
              <p:cNvSpPr/>
              <p:nvPr/>
            </p:nvSpPr>
            <p:spPr>
              <a:xfrm>
                <a:off x="3809404" y="860401"/>
                <a:ext cx="2880000" cy="2880000"/>
              </a:xfrm>
              <a:prstGeom prst="arc">
                <a:avLst>
                  <a:gd name="adj1" fmla="val 70885"/>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1" name="Arc 40">
                <a:extLst>
                  <a:ext uri="{FF2B5EF4-FFF2-40B4-BE49-F238E27FC236}">
                    <a16:creationId xmlns:a16="http://schemas.microsoft.com/office/drawing/2014/main" id="{6B93453D-8422-4DAA-99E8-706E4E6142FC}"/>
                  </a:ext>
                </a:extLst>
              </p:cNvPr>
              <p:cNvSpPr/>
              <p:nvPr/>
            </p:nvSpPr>
            <p:spPr>
              <a:xfrm>
                <a:off x="3449404" y="500401"/>
                <a:ext cx="3600000" cy="3600000"/>
              </a:xfrm>
              <a:prstGeom prst="arc">
                <a:avLst>
                  <a:gd name="adj1" fmla="val 22598"/>
                  <a:gd name="adj2" fmla="val 1074810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2" name="Arc 41">
                <a:extLst>
                  <a:ext uri="{FF2B5EF4-FFF2-40B4-BE49-F238E27FC236}">
                    <a16:creationId xmlns:a16="http://schemas.microsoft.com/office/drawing/2014/main" id="{845071DE-72B4-4EBC-AE7B-4A5797E0CD98}"/>
                  </a:ext>
                </a:extLst>
              </p:cNvPr>
              <p:cNvSpPr/>
              <p:nvPr/>
            </p:nvSpPr>
            <p:spPr>
              <a:xfrm>
                <a:off x="3089404" y="167401"/>
                <a:ext cx="4320000" cy="4320000"/>
              </a:xfrm>
              <a:prstGeom prst="arc">
                <a:avLst>
                  <a:gd name="adj1" fmla="val 4898"/>
                  <a:gd name="adj2" fmla="val 10806387"/>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3" name="Arc 42">
                <a:extLst>
                  <a:ext uri="{FF2B5EF4-FFF2-40B4-BE49-F238E27FC236}">
                    <a16:creationId xmlns:a16="http://schemas.microsoft.com/office/drawing/2014/main" id="{D6916EB6-66C7-457F-990D-EA0AAA01B440}"/>
                  </a:ext>
                </a:extLst>
              </p:cNvPr>
              <p:cNvSpPr/>
              <p:nvPr/>
            </p:nvSpPr>
            <p:spPr>
              <a:xfrm>
                <a:off x="2752093" y="-206099"/>
                <a:ext cx="5040000" cy="5040000"/>
              </a:xfrm>
              <a:prstGeom prst="arc">
                <a:avLst>
                  <a:gd name="adj1" fmla="val 23876"/>
                  <a:gd name="adj2" fmla="val 1079729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4" name="Arc 43">
                <a:extLst>
                  <a:ext uri="{FF2B5EF4-FFF2-40B4-BE49-F238E27FC236}">
                    <a16:creationId xmlns:a16="http://schemas.microsoft.com/office/drawing/2014/main" id="{C3062059-594E-48C4-B901-93CE0D33A0F8}"/>
                  </a:ext>
                </a:extLst>
              </p:cNvPr>
              <p:cNvSpPr/>
              <p:nvPr/>
            </p:nvSpPr>
            <p:spPr>
              <a:xfrm>
                <a:off x="2365018" y="-558031"/>
                <a:ext cx="5760000" cy="5760000"/>
              </a:xfrm>
              <a:prstGeom prst="arc">
                <a:avLst>
                  <a:gd name="adj1" fmla="val 1960"/>
                  <a:gd name="adj2" fmla="val 1079729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5" name="Arc 44">
                <a:extLst>
                  <a:ext uri="{FF2B5EF4-FFF2-40B4-BE49-F238E27FC236}">
                    <a16:creationId xmlns:a16="http://schemas.microsoft.com/office/drawing/2014/main" id="{CFA116F1-01C2-426F-9030-331E2DEDBCE2}"/>
                  </a:ext>
                </a:extLst>
              </p:cNvPr>
              <p:cNvSpPr/>
              <p:nvPr/>
            </p:nvSpPr>
            <p:spPr>
              <a:xfrm>
                <a:off x="2005018" y="-918031"/>
                <a:ext cx="6480000" cy="6480000"/>
              </a:xfrm>
              <a:prstGeom prst="arc">
                <a:avLst>
                  <a:gd name="adj1" fmla="val 3147"/>
                  <a:gd name="adj2" fmla="val 880946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6" name="Arc 45">
                <a:extLst>
                  <a:ext uri="{FF2B5EF4-FFF2-40B4-BE49-F238E27FC236}">
                    <a16:creationId xmlns:a16="http://schemas.microsoft.com/office/drawing/2014/main" id="{05F2F9E9-EBCB-4414-A9D5-F9EF777800D6}"/>
                  </a:ext>
                </a:extLst>
              </p:cNvPr>
              <p:cNvSpPr/>
              <p:nvPr/>
            </p:nvSpPr>
            <p:spPr>
              <a:xfrm>
                <a:off x="1645018" y="-1286099"/>
                <a:ext cx="7200000" cy="7200000"/>
              </a:xfrm>
              <a:prstGeom prst="arc">
                <a:avLst>
                  <a:gd name="adj1" fmla="val 3147"/>
                  <a:gd name="adj2" fmla="val 827122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7" name="Arc 46">
                <a:extLst>
                  <a:ext uri="{FF2B5EF4-FFF2-40B4-BE49-F238E27FC236}">
                    <a16:creationId xmlns:a16="http://schemas.microsoft.com/office/drawing/2014/main" id="{4E7E8E58-F431-4C27-8FA5-D85AB8751650}"/>
                  </a:ext>
                </a:extLst>
              </p:cNvPr>
              <p:cNvSpPr/>
              <p:nvPr/>
            </p:nvSpPr>
            <p:spPr>
              <a:xfrm>
                <a:off x="1285018" y="-1638031"/>
                <a:ext cx="7920000" cy="7920000"/>
              </a:xfrm>
              <a:prstGeom prst="arc">
                <a:avLst>
                  <a:gd name="adj1" fmla="val 3147"/>
                  <a:gd name="adj2" fmla="val 7943699"/>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sp>
            <p:nvSpPr>
              <p:cNvPr id="48" name="Arc 47">
                <a:extLst>
                  <a:ext uri="{FF2B5EF4-FFF2-40B4-BE49-F238E27FC236}">
                    <a16:creationId xmlns:a16="http://schemas.microsoft.com/office/drawing/2014/main" id="{C7B532E1-D1AE-4B31-A2B7-952AE05AA94B}"/>
                  </a:ext>
                </a:extLst>
              </p:cNvPr>
              <p:cNvSpPr/>
              <p:nvPr/>
            </p:nvSpPr>
            <p:spPr>
              <a:xfrm>
                <a:off x="952093" y="-1998031"/>
                <a:ext cx="8640000" cy="8640000"/>
              </a:xfrm>
              <a:prstGeom prst="arc">
                <a:avLst>
                  <a:gd name="adj1" fmla="val 3147"/>
                  <a:gd name="adj2" fmla="val 766194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dirty="0"/>
              </a:p>
            </p:txBody>
          </p:sp>
        </p:grpSp>
      </p:grpSp>
      <p:grpSp>
        <p:nvGrpSpPr>
          <p:cNvPr id="73" name="Group 72">
            <a:extLst>
              <a:ext uri="{FF2B5EF4-FFF2-40B4-BE49-F238E27FC236}">
                <a16:creationId xmlns:a16="http://schemas.microsoft.com/office/drawing/2014/main" id="{4EB0D495-6841-4C3E-BBC6-37891057D63A}"/>
              </a:ext>
            </a:extLst>
          </p:cNvPr>
          <p:cNvGrpSpPr/>
          <p:nvPr/>
        </p:nvGrpSpPr>
        <p:grpSpPr>
          <a:xfrm>
            <a:off x="5223850" y="2399168"/>
            <a:ext cx="5775856" cy="4324282"/>
            <a:chOff x="5223850" y="2399168"/>
            <a:chExt cx="5775856" cy="4324282"/>
          </a:xfrm>
        </p:grpSpPr>
        <p:cxnSp>
          <p:nvCxnSpPr>
            <p:cNvPr id="52" name="Straight Connector 51">
              <a:extLst>
                <a:ext uri="{FF2B5EF4-FFF2-40B4-BE49-F238E27FC236}">
                  <a16:creationId xmlns:a16="http://schemas.microsoft.com/office/drawing/2014/main" id="{BB540B21-7610-458A-8254-945235403ADC}"/>
                </a:ext>
              </a:extLst>
            </p:cNvPr>
            <p:cNvCxnSpPr>
              <a:stCxn id="39" idx="0"/>
            </p:cNvCxnSpPr>
            <p:nvPr/>
          </p:nvCxnSpPr>
          <p:spPr>
            <a:xfrm flipH="1">
              <a:off x="8111661" y="2404353"/>
              <a:ext cx="234" cy="4319097"/>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61" name="Freeform: Shape 60">
              <a:extLst>
                <a:ext uri="{FF2B5EF4-FFF2-40B4-BE49-F238E27FC236}">
                  <a16:creationId xmlns:a16="http://schemas.microsoft.com/office/drawing/2014/main" id="{C31019D5-7923-49CB-96A6-F58135116D96}"/>
                </a:ext>
              </a:extLst>
            </p:cNvPr>
            <p:cNvSpPr/>
            <p:nvPr/>
          </p:nvSpPr>
          <p:spPr>
            <a:xfrm>
              <a:off x="7405734" y="2544024"/>
              <a:ext cx="488891" cy="3802456"/>
            </a:xfrm>
            <a:custGeom>
              <a:avLst/>
              <a:gdLst>
                <a:gd name="connsiteX0" fmla="*/ 506994 w 506994"/>
                <a:gd name="connsiteY0" fmla="*/ 0 h 3947311"/>
                <a:gd name="connsiteX1" fmla="*/ 0 w 506994"/>
                <a:gd name="connsiteY1" fmla="*/ 3947311 h 3947311"/>
                <a:gd name="connsiteX0" fmla="*/ 488887 w 488887"/>
                <a:gd name="connsiteY0" fmla="*/ 0 h 3802456"/>
                <a:gd name="connsiteX1" fmla="*/ 0 w 488887"/>
                <a:gd name="connsiteY1" fmla="*/ 3802456 h 3802456"/>
                <a:gd name="connsiteX0" fmla="*/ 488887 w 489694"/>
                <a:gd name="connsiteY0" fmla="*/ 0 h 3802456"/>
                <a:gd name="connsiteX1" fmla="*/ 0 w 489694"/>
                <a:gd name="connsiteY1" fmla="*/ 3802456 h 3802456"/>
                <a:gd name="connsiteX0" fmla="*/ 488887 w 489520"/>
                <a:gd name="connsiteY0" fmla="*/ 0 h 3802456"/>
                <a:gd name="connsiteX1" fmla="*/ 0 w 489520"/>
                <a:gd name="connsiteY1" fmla="*/ 3802456 h 3802456"/>
                <a:gd name="connsiteX0" fmla="*/ 488887 w 488891"/>
                <a:gd name="connsiteY0" fmla="*/ 0 h 3802456"/>
                <a:gd name="connsiteX1" fmla="*/ 0 w 488891"/>
                <a:gd name="connsiteY1" fmla="*/ 3802456 h 3802456"/>
              </a:gdLst>
              <a:ahLst/>
              <a:cxnLst>
                <a:cxn ang="0">
                  <a:pos x="connsiteX0" y="connsiteY0"/>
                </a:cxn>
                <a:cxn ang="0">
                  <a:pos x="connsiteX1" y="connsiteY1"/>
                </a:cxn>
              </a:cxnLst>
              <a:rect l="l" t="t" r="r" b="b"/>
              <a:pathLst>
                <a:path w="488891" h="3802456">
                  <a:moveTo>
                    <a:pt x="488887" y="0"/>
                  </a:moveTo>
                  <a:cubicBezTo>
                    <a:pt x="490396" y="1923106"/>
                    <a:pt x="66392" y="2922761"/>
                    <a:pt x="0" y="3802456"/>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62" name="Freeform: Shape 61">
              <a:extLst>
                <a:ext uri="{FF2B5EF4-FFF2-40B4-BE49-F238E27FC236}">
                  <a16:creationId xmlns:a16="http://schemas.microsoft.com/office/drawing/2014/main" id="{40FB4A63-B86F-4D02-8521-21BA1D3A53A3}"/>
                </a:ext>
              </a:extLst>
            </p:cNvPr>
            <p:cNvSpPr/>
            <p:nvPr/>
          </p:nvSpPr>
          <p:spPr>
            <a:xfrm>
              <a:off x="6753885" y="2408222"/>
              <a:ext cx="995881" cy="3585172"/>
            </a:xfrm>
            <a:custGeom>
              <a:avLst/>
              <a:gdLst>
                <a:gd name="connsiteX0" fmla="*/ 995881 w 995881"/>
                <a:gd name="connsiteY0" fmla="*/ 0 h 3585172"/>
                <a:gd name="connsiteX1" fmla="*/ 0 w 995881"/>
                <a:gd name="connsiteY1" fmla="*/ 3585172 h 3585172"/>
                <a:gd name="connsiteX0" fmla="*/ 995881 w 995881"/>
                <a:gd name="connsiteY0" fmla="*/ 0 h 3585172"/>
                <a:gd name="connsiteX1" fmla="*/ 0 w 995881"/>
                <a:gd name="connsiteY1" fmla="*/ 3585172 h 3585172"/>
                <a:gd name="connsiteX0" fmla="*/ 995881 w 995881"/>
                <a:gd name="connsiteY0" fmla="*/ 0 h 3585172"/>
                <a:gd name="connsiteX1" fmla="*/ 0 w 995881"/>
                <a:gd name="connsiteY1" fmla="*/ 3585172 h 3585172"/>
              </a:gdLst>
              <a:ahLst/>
              <a:cxnLst>
                <a:cxn ang="0">
                  <a:pos x="connsiteX0" y="connsiteY0"/>
                </a:cxn>
                <a:cxn ang="0">
                  <a:pos x="connsiteX1" y="connsiteY1"/>
                </a:cxn>
              </a:cxnLst>
              <a:rect l="l" t="t" r="r" b="b"/>
              <a:pathLst>
                <a:path w="995881" h="3585172">
                  <a:moveTo>
                    <a:pt x="995881" y="0"/>
                  </a:moveTo>
                  <a:cubicBezTo>
                    <a:pt x="813302" y="1671872"/>
                    <a:pt x="268586" y="2999715"/>
                    <a:pt x="0" y="3585172"/>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3" name="Freeform: Shape 62">
              <a:extLst>
                <a:ext uri="{FF2B5EF4-FFF2-40B4-BE49-F238E27FC236}">
                  <a16:creationId xmlns:a16="http://schemas.microsoft.com/office/drawing/2014/main" id="{8E66C7E6-EF90-4BE0-95BF-8F862C2AD1F6}"/>
                </a:ext>
              </a:extLst>
            </p:cNvPr>
            <p:cNvSpPr/>
            <p:nvPr/>
          </p:nvSpPr>
          <p:spPr>
            <a:xfrm>
              <a:off x="6192570" y="2399168"/>
              <a:ext cx="1385180" cy="3132499"/>
            </a:xfrm>
            <a:custGeom>
              <a:avLst/>
              <a:gdLst>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Lst>
              <a:ahLst/>
              <a:cxnLst>
                <a:cxn ang="0">
                  <a:pos x="connsiteX0" y="connsiteY0"/>
                </a:cxn>
                <a:cxn ang="0">
                  <a:pos x="connsiteX1" y="connsiteY1"/>
                </a:cxn>
              </a:cxnLst>
              <a:rect l="l" t="t" r="r" b="b"/>
              <a:pathLst>
                <a:path w="1385180" h="3132499">
                  <a:moveTo>
                    <a:pt x="1385180" y="0"/>
                  </a:moveTo>
                  <a:cubicBezTo>
                    <a:pt x="1308980" y="793686"/>
                    <a:pt x="499450" y="2492721"/>
                    <a:pt x="0" y="3132499"/>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4" name="Freeform: Shape 63">
              <a:extLst>
                <a:ext uri="{FF2B5EF4-FFF2-40B4-BE49-F238E27FC236}">
                  <a16:creationId xmlns:a16="http://schemas.microsoft.com/office/drawing/2014/main" id="{13979458-C741-4AB8-91CD-B5739DE54963}"/>
                </a:ext>
              </a:extLst>
            </p:cNvPr>
            <p:cNvSpPr/>
            <p:nvPr/>
          </p:nvSpPr>
          <p:spPr>
            <a:xfrm>
              <a:off x="5703683" y="2417275"/>
              <a:ext cx="1674891" cy="2553077"/>
            </a:xfrm>
            <a:custGeom>
              <a:avLst/>
              <a:gdLst>
                <a:gd name="connsiteX0" fmla="*/ 1674891 w 1674891"/>
                <a:gd name="connsiteY0" fmla="*/ 0 h 2553077"/>
                <a:gd name="connsiteX1" fmla="*/ 0 w 1674891"/>
                <a:gd name="connsiteY1" fmla="*/ 2553077 h 2553077"/>
                <a:gd name="connsiteX0" fmla="*/ 1674891 w 1674891"/>
                <a:gd name="connsiteY0" fmla="*/ 0 h 2553077"/>
                <a:gd name="connsiteX1" fmla="*/ 0 w 1674891"/>
                <a:gd name="connsiteY1" fmla="*/ 2553077 h 2553077"/>
                <a:gd name="connsiteX0" fmla="*/ 1674891 w 1674891"/>
                <a:gd name="connsiteY0" fmla="*/ 0 h 2553077"/>
                <a:gd name="connsiteX1" fmla="*/ 0 w 1674891"/>
                <a:gd name="connsiteY1" fmla="*/ 2553077 h 2553077"/>
              </a:gdLst>
              <a:ahLst/>
              <a:cxnLst>
                <a:cxn ang="0">
                  <a:pos x="connsiteX0" y="connsiteY0"/>
                </a:cxn>
                <a:cxn ang="0">
                  <a:pos x="connsiteX1" y="connsiteY1"/>
                </a:cxn>
              </a:cxnLst>
              <a:rect l="l" t="t" r="r" b="b"/>
              <a:pathLst>
                <a:path w="1674891" h="2553077">
                  <a:moveTo>
                    <a:pt x="1674891" y="0"/>
                  </a:moveTo>
                  <a:cubicBezTo>
                    <a:pt x="1653766" y="811039"/>
                    <a:pt x="437584" y="1993271"/>
                    <a:pt x="0" y="2553077"/>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5" name="Freeform: Shape 64">
              <a:extLst>
                <a:ext uri="{FF2B5EF4-FFF2-40B4-BE49-F238E27FC236}">
                  <a16:creationId xmlns:a16="http://schemas.microsoft.com/office/drawing/2014/main" id="{52CB94A7-5FC3-45BE-BA62-5238D7F37E99}"/>
                </a:ext>
              </a:extLst>
            </p:cNvPr>
            <p:cNvSpPr/>
            <p:nvPr/>
          </p:nvSpPr>
          <p:spPr>
            <a:xfrm>
              <a:off x="5223850" y="2435382"/>
              <a:ext cx="1991762" cy="1692998"/>
            </a:xfrm>
            <a:custGeom>
              <a:avLst/>
              <a:gdLst>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Lst>
              <a:ahLst/>
              <a:cxnLst>
                <a:cxn ang="0">
                  <a:pos x="connsiteX0" y="connsiteY0"/>
                </a:cxn>
                <a:cxn ang="0">
                  <a:pos x="connsiteX1" y="connsiteY1"/>
                </a:cxn>
              </a:cxnLst>
              <a:rect l="l" t="t" r="r" b="b"/>
              <a:pathLst>
                <a:path w="1991762" h="1692998">
                  <a:moveTo>
                    <a:pt x="1991762" y="0"/>
                  </a:moveTo>
                  <a:cubicBezTo>
                    <a:pt x="1834835" y="319889"/>
                    <a:pt x="709189" y="1508910"/>
                    <a:pt x="0" y="1692998"/>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7" name="Freeform: Shape 66">
              <a:extLst>
                <a:ext uri="{FF2B5EF4-FFF2-40B4-BE49-F238E27FC236}">
                  <a16:creationId xmlns:a16="http://schemas.microsoft.com/office/drawing/2014/main" id="{40F5975F-5E8A-4528-9D0B-C0900E4A8548}"/>
                </a:ext>
              </a:extLst>
            </p:cNvPr>
            <p:cNvSpPr/>
            <p:nvPr/>
          </p:nvSpPr>
          <p:spPr>
            <a:xfrm flipH="1">
              <a:off x="8328931" y="2560100"/>
              <a:ext cx="488891" cy="3802456"/>
            </a:xfrm>
            <a:custGeom>
              <a:avLst/>
              <a:gdLst>
                <a:gd name="connsiteX0" fmla="*/ 506994 w 506994"/>
                <a:gd name="connsiteY0" fmla="*/ 0 h 3947311"/>
                <a:gd name="connsiteX1" fmla="*/ 0 w 506994"/>
                <a:gd name="connsiteY1" fmla="*/ 3947311 h 3947311"/>
                <a:gd name="connsiteX0" fmla="*/ 488887 w 488887"/>
                <a:gd name="connsiteY0" fmla="*/ 0 h 3802456"/>
                <a:gd name="connsiteX1" fmla="*/ 0 w 488887"/>
                <a:gd name="connsiteY1" fmla="*/ 3802456 h 3802456"/>
                <a:gd name="connsiteX0" fmla="*/ 488887 w 489694"/>
                <a:gd name="connsiteY0" fmla="*/ 0 h 3802456"/>
                <a:gd name="connsiteX1" fmla="*/ 0 w 489694"/>
                <a:gd name="connsiteY1" fmla="*/ 3802456 h 3802456"/>
                <a:gd name="connsiteX0" fmla="*/ 488887 w 489520"/>
                <a:gd name="connsiteY0" fmla="*/ 0 h 3802456"/>
                <a:gd name="connsiteX1" fmla="*/ 0 w 489520"/>
                <a:gd name="connsiteY1" fmla="*/ 3802456 h 3802456"/>
                <a:gd name="connsiteX0" fmla="*/ 488887 w 488891"/>
                <a:gd name="connsiteY0" fmla="*/ 0 h 3802456"/>
                <a:gd name="connsiteX1" fmla="*/ 0 w 488891"/>
                <a:gd name="connsiteY1" fmla="*/ 3802456 h 3802456"/>
              </a:gdLst>
              <a:ahLst/>
              <a:cxnLst>
                <a:cxn ang="0">
                  <a:pos x="connsiteX0" y="connsiteY0"/>
                </a:cxn>
                <a:cxn ang="0">
                  <a:pos x="connsiteX1" y="connsiteY1"/>
                </a:cxn>
              </a:cxnLst>
              <a:rect l="l" t="t" r="r" b="b"/>
              <a:pathLst>
                <a:path w="488891" h="3802456">
                  <a:moveTo>
                    <a:pt x="488887" y="0"/>
                  </a:moveTo>
                  <a:cubicBezTo>
                    <a:pt x="490396" y="1923106"/>
                    <a:pt x="66392" y="2922761"/>
                    <a:pt x="0" y="3802456"/>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68" name="Freeform: Shape 67">
              <a:extLst>
                <a:ext uri="{FF2B5EF4-FFF2-40B4-BE49-F238E27FC236}">
                  <a16:creationId xmlns:a16="http://schemas.microsoft.com/office/drawing/2014/main" id="{BDE3D9E0-5FEE-4C1E-93E0-EBE75898D6D8}"/>
                </a:ext>
              </a:extLst>
            </p:cNvPr>
            <p:cNvSpPr/>
            <p:nvPr/>
          </p:nvSpPr>
          <p:spPr>
            <a:xfrm flipH="1">
              <a:off x="8473790" y="2424298"/>
              <a:ext cx="995881" cy="3585172"/>
            </a:xfrm>
            <a:custGeom>
              <a:avLst/>
              <a:gdLst>
                <a:gd name="connsiteX0" fmla="*/ 995881 w 995881"/>
                <a:gd name="connsiteY0" fmla="*/ 0 h 3585172"/>
                <a:gd name="connsiteX1" fmla="*/ 0 w 995881"/>
                <a:gd name="connsiteY1" fmla="*/ 3585172 h 3585172"/>
                <a:gd name="connsiteX0" fmla="*/ 995881 w 995881"/>
                <a:gd name="connsiteY0" fmla="*/ 0 h 3585172"/>
                <a:gd name="connsiteX1" fmla="*/ 0 w 995881"/>
                <a:gd name="connsiteY1" fmla="*/ 3585172 h 3585172"/>
                <a:gd name="connsiteX0" fmla="*/ 995881 w 995881"/>
                <a:gd name="connsiteY0" fmla="*/ 0 h 3585172"/>
                <a:gd name="connsiteX1" fmla="*/ 0 w 995881"/>
                <a:gd name="connsiteY1" fmla="*/ 3585172 h 3585172"/>
              </a:gdLst>
              <a:ahLst/>
              <a:cxnLst>
                <a:cxn ang="0">
                  <a:pos x="connsiteX0" y="connsiteY0"/>
                </a:cxn>
                <a:cxn ang="0">
                  <a:pos x="connsiteX1" y="connsiteY1"/>
                </a:cxn>
              </a:cxnLst>
              <a:rect l="l" t="t" r="r" b="b"/>
              <a:pathLst>
                <a:path w="995881" h="3585172">
                  <a:moveTo>
                    <a:pt x="995881" y="0"/>
                  </a:moveTo>
                  <a:cubicBezTo>
                    <a:pt x="813302" y="1671872"/>
                    <a:pt x="268586" y="2999715"/>
                    <a:pt x="0" y="3585172"/>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9" name="Freeform: Shape 68">
              <a:extLst>
                <a:ext uri="{FF2B5EF4-FFF2-40B4-BE49-F238E27FC236}">
                  <a16:creationId xmlns:a16="http://schemas.microsoft.com/office/drawing/2014/main" id="{1C8F54B1-06E2-4035-B624-7518BAFE7688}"/>
                </a:ext>
              </a:extLst>
            </p:cNvPr>
            <p:cNvSpPr/>
            <p:nvPr/>
          </p:nvSpPr>
          <p:spPr>
            <a:xfrm flipH="1">
              <a:off x="8645806" y="2415244"/>
              <a:ext cx="1385180" cy="3132499"/>
            </a:xfrm>
            <a:custGeom>
              <a:avLst/>
              <a:gdLst>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 name="connsiteX0" fmla="*/ 1385180 w 1385180"/>
                <a:gd name="connsiteY0" fmla="*/ 0 h 3132499"/>
                <a:gd name="connsiteX1" fmla="*/ 0 w 1385180"/>
                <a:gd name="connsiteY1" fmla="*/ 3132499 h 3132499"/>
              </a:gdLst>
              <a:ahLst/>
              <a:cxnLst>
                <a:cxn ang="0">
                  <a:pos x="connsiteX0" y="connsiteY0"/>
                </a:cxn>
                <a:cxn ang="0">
                  <a:pos x="connsiteX1" y="connsiteY1"/>
                </a:cxn>
              </a:cxnLst>
              <a:rect l="l" t="t" r="r" b="b"/>
              <a:pathLst>
                <a:path w="1385180" h="3132499">
                  <a:moveTo>
                    <a:pt x="1385180" y="0"/>
                  </a:moveTo>
                  <a:cubicBezTo>
                    <a:pt x="1308980" y="793686"/>
                    <a:pt x="499450" y="2492721"/>
                    <a:pt x="0" y="3132499"/>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0" name="Freeform: Shape 69">
              <a:extLst>
                <a:ext uri="{FF2B5EF4-FFF2-40B4-BE49-F238E27FC236}">
                  <a16:creationId xmlns:a16="http://schemas.microsoft.com/office/drawing/2014/main" id="{4458EC58-F99D-4A49-BEF0-BFB610A5A1A9}"/>
                </a:ext>
              </a:extLst>
            </p:cNvPr>
            <p:cNvSpPr/>
            <p:nvPr/>
          </p:nvSpPr>
          <p:spPr>
            <a:xfrm flipH="1">
              <a:off x="8844982" y="2433351"/>
              <a:ext cx="1674891" cy="2553077"/>
            </a:xfrm>
            <a:custGeom>
              <a:avLst/>
              <a:gdLst>
                <a:gd name="connsiteX0" fmla="*/ 1674891 w 1674891"/>
                <a:gd name="connsiteY0" fmla="*/ 0 h 2553077"/>
                <a:gd name="connsiteX1" fmla="*/ 0 w 1674891"/>
                <a:gd name="connsiteY1" fmla="*/ 2553077 h 2553077"/>
                <a:gd name="connsiteX0" fmla="*/ 1674891 w 1674891"/>
                <a:gd name="connsiteY0" fmla="*/ 0 h 2553077"/>
                <a:gd name="connsiteX1" fmla="*/ 0 w 1674891"/>
                <a:gd name="connsiteY1" fmla="*/ 2553077 h 2553077"/>
                <a:gd name="connsiteX0" fmla="*/ 1674891 w 1674891"/>
                <a:gd name="connsiteY0" fmla="*/ 0 h 2553077"/>
                <a:gd name="connsiteX1" fmla="*/ 0 w 1674891"/>
                <a:gd name="connsiteY1" fmla="*/ 2553077 h 2553077"/>
              </a:gdLst>
              <a:ahLst/>
              <a:cxnLst>
                <a:cxn ang="0">
                  <a:pos x="connsiteX0" y="connsiteY0"/>
                </a:cxn>
                <a:cxn ang="0">
                  <a:pos x="connsiteX1" y="connsiteY1"/>
                </a:cxn>
              </a:cxnLst>
              <a:rect l="l" t="t" r="r" b="b"/>
              <a:pathLst>
                <a:path w="1674891" h="2553077">
                  <a:moveTo>
                    <a:pt x="1674891" y="0"/>
                  </a:moveTo>
                  <a:cubicBezTo>
                    <a:pt x="1653766" y="811039"/>
                    <a:pt x="437584" y="1993271"/>
                    <a:pt x="0" y="2553077"/>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1" name="Freeform: Shape 70">
              <a:extLst>
                <a:ext uri="{FF2B5EF4-FFF2-40B4-BE49-F238E27FC236}">
                  <a16:creationId xmlns:a16="http://schemas.microsoft.com/office/drawing/2014/main" id="{D4332677-86C1-47D0-9FC4-3B362A42D498}"/>
                </a:ext>
              </a:extLst>
            </p:cNvPr>
            <p:cNvSpPr/>
            <p:nvPr/>
          </p:nvSpPr>
          <p:spPr>
            <a:xfrm flipH="1">
              <a:off x="9007944" y="2451458"/>
              <a:ext cx="1991762" cy="1692998"/>
            </a:xfrm>
            <a:custGeom>
              <a:avLst/>
              <a:gdLst>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 name="connsiteX0" fmla="*/ 1991762 w 1991762"/>
                <a:gd name="connsiteY0" fmla="*/ 0 h 1692998"/>
                <a:gd name="connsiteX1" fmla="*/ 0 w 1991762"/>
                <a:gd name="connsiteY1" fmla="*/ 1692998 h 1692998"/>
              </a:gdLst>
              <a:ahLst/>
              <a:cxnLst>
                <a:cxn ang="0">
                  <a:pos x="connsiteX0" y="connsiteY0"/>
                </a:cxn>
                <a:cxn ang="0">
                  <a:pos x="connsiteX1" y="connsiteY1"/>
                </a:cxn>
              </a:cxnLst>
              <a:rect l="l" t="t" r="r" b="b"/>
              <a:pathLst>
                <a:path w="1991762" h="1692998">
                  <a:moveTo>
                    <a:pt x="1991762" y="0"/>
                  </a:moveTo>
                  <a:cubicBezTo>
                    <a:pt x="1834835" y="319889"/>
                    <a:pt x="709189" y="1508910"/>
                    <a:pt x="0" y="1692998"/>
                  </a:cubicBezTo>
                </a:path>
              </a:pathLst>
            </a:cu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2118889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911D7-D5F8-4581-8011-57CDE558B342}"/>
              </a:ext>
            </a:extLst>
          </p:cNvPr>
          <p:cNvSpPr>
            <a:spLocks noGrp="1"/>
          </p:cNvSpPr>
          <p:nvPr>
            <p:ph type="title"/>
          </p:nvPr>
        </p:nvSpPr>
        <p:spPr/>
        <p:txBody>
          <a:bodyPr/>
          <a:lstStyle/>
          <a:p>
            <a:r>
              <a:rPr lang="en-US" dirty="0"/>
              <a:t>Problem</a:t>
            </a:r>
            <a:endParaRPr lang="en-AU" dirty="0"/>
          </a:p>
        </p:txBody>
      </p:sp>
      <p:sp>
        <p:nvSpPr>
          <p:cNvPr id="3" name="Content Placeholder 2">
            <a:extLst>
              <a:ext uri="{FF2B5EF4-FFF2-40B4-BE49-F238E27FC236}">
                <a16:creationId xmlns:a16="http://schemas.microsoft.com/office/drawing/2014/main" id="{44F0E14C-C9DA-42DB-A512-973E1BF715D1}"/>
              </a:ext>
            </a:extLst>
          </p:cNvPr>
          <p:cNvSpPr>
            <a:spLocks noGrp="1"/>
          </p:cNvSpPr>
          <p:nvPr>
            <p:ph idx="1"/>
          </p:nvPr>
        </p:nvSpPr>
        <p:spPr/>
        <p:txBody>
          <a:bodyPr/>
          <a:lstStyle/>
          <a:p>
            <a:pPr marL="0" indent="0">
              <a:buNone/>
            </a:pPr>
            <a:r>
              <a:rPr lang="en-AU" dirty="0"/>
              <a:t>If 2 speakers emitted 425 Hz coherent sounds and were 2.40m apart and the speed of sound is 340m/s, then:</a:t>
            </a:r>
          </a:p>
          <a:p>
            <a:r>
              <a:rPr lang="en-AU" dirty="0"/>
              <a:t>What is the wavelength of the sound?</a:t>
            </a:r>
          </a:p>
          <a:p>
            <a:r>
              <a:rPr lang="en-AU" dirty="0"/>
              <a:t>what would you hear as you walked across in front of the speakers?</a:t>
            </a:r>
          </a:p>
          <a:p>
            <a:r>
              <a:rPr lang="en-AU" dirty="0"/>
              <a:t>What would you hear at a point 7.00m in front of speaker 1?</a:t>
            </a:r>
          </a:p>
          <a:p>
            <a:pPr marL="0" indent="0">
              <a:buNone/>
            </a:pPr>
            <a:r>
              <a:rPr lang="en-AU" dirty="0"/>
              <a:t>0.80m   </a:t>
            </a:r>
          </a:p>
          <a:p>
            <a:pPr marL="0" indent="0">
              <a:buNone/>
            </a:pPr>
            <a:r>
              <a:rPr lang="en-AU" dirty="0"/>
              <a:t>silence</a:t>
            </a:r>
          </a:p>
          <a:p>
            <a:endParaRPr lang="en-AU" dirty="0"/>
          </a:p>
        </p:txBody>
      </p:sp>
    </p:spTree>
    <p:extLst>
      <p:ext uri="{BB962C8B-B14F-4D97-AF65-F5344CB8AC3E}">
        <p14:creationId xmlns:p14="http://schemas.microsoft.com/office/powerpoint/2010/main" val="1074439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00C8B-3647-4433-9335-3E08A7D4FAB3}"/>
              </a:ext>
            </a:extLst>
          </p:cNvPr>
          <p:cNvSpPr>
            <a:spLocks noGrp="1"/>
          </p:cNvSpPr>
          <p:nvPr>
            <p:ph type="title"/>
          </p:nvPr>
        </p:nvSpPr>
        <p:spPr/>
        <p:txBody>
          <a:bodyPr/>
          <a:lstStyle/>
          <a:p>
            <a:r>
              <a:rPr lang="en-US" dirty="0"/>
              <a:t>Standing Waves</a:t>
            </a:r>
            <a:endParaRPr lang="en-AU" dirty="0"/>
          </a:p>
        </p:txBody>
      </p:sp>
      <p:sp>
        <p:nvSpPr>
          <p:cNvPr id="3" name="Content Placeholder 2">
            <a:extLst>
              <a:ext uri="{FF2B5EF4-FFF2-40B4-BE49-F238E27FC236}">
                <a16:creationId xmlns:a16="http://schemas.microsoft.com/office/drawing/2014/main" id="{FD50B65A-605F-439D-8BAD-DF05867000E0}"/>
              </a:ext>
            </a:extLst>
          </p:cNvPr>
          <p:cNvSpPr>
            <a:spLocks noGrp="1"/>
          </p:cNvSpPr>
          <p:nvPr>
            <p:ph idx="1"/>
          </p:nvPr>
        </p:nvSpPr>
        <p:spPr>
          <a:xfrm>
            <a:off x="685800" y="2194560"/>
            <a:ext cx="10820400" cy="4425023"/>
          </a:xfrm>
        </p:spPr>
        <p:txBody>
          <a:bodyPr>
            <a:normAutofit/>
          </a:bodyPr>
          <a:lstStyle/>
          <a:p>
            <a:r>
              <a:rPr lang="en-US" dirty="0"/>
              <a:t>If two waves of the same frequency are propagating in opposite directions in a medium a standing wave will be established</a:t>
            </a:r>
          </a:p>
          <a:p>
            <a:r>
              <a:rPr lang="en-US" dirty="0"/>
              <a:t>The second wave can simply be a reflection of the first</a:t>
            </a:r>
          </a:p>
          <a:p>
            <a:r>
              <a:rPr lang="en-US" dirty="0"/>
              <a:t>Wave doesn’t appear to move, hence “standing wave”</a:t>
            </a:r>
          </a:p>
          <a:p>
            <a:r>
              <a:rPr lang="en-US" dirty="0"/>
              <a:t>Immobile points of zero amplitude: nodes (destructive interference)</a:t>
            </a:r>
          </a:p>
          <a:p>
            <a:r>
              <a:rPr lang="en-US" dirty="0"/>
              <a:t>Immobile points of </a:t>
            </a:r>
            <a:br>
              <a:rPr lang="en-US" dirty="0"/>
            </a:br>
            <a:r>
              <a:rPr lang="en-US" dirty="0"/>
              <a:t>maximum amplitude:</a:t>
            </a:r>
            <a:br>
              <a:rPr lang="en-US" dirty="0"/>
            </a:br>
            <a:r>
              <a:rPr lang="en-US" dirty="0"/>
              <a:t>antinodes (constructive </a:t>
            </a:r>
            <a:br>
              <a:rPr lang="en-US" dirty="0"/>
            </a:br>
            <a:r>
              <a:rPr lang="en-US" dirty="0"/>
              <a:t>interference)</a:t>
            </a:r>
          </a:p>
          <a:p>
            <a:r>
              <a:rPr lang="en-US" dirty="0"/>
              <a:t>Antinodes separated by</a:t>
            </a:r>
            <a:br>
              <a:rPr lang="en-US" dirty="0"/>
            </a:br>
            <a:r>
              <a:rPr lang="en-US" dirty="0"/>
              <a:t>half a wavelength</a:t>
            </a:r>
            <a:endParaRPr lang="en-AU" dirty="0"/>
          </a:p>
        </p:txBody>
      </p:sp>
      <p:pic>
        <p:nvPicPr>
          <p:cNvPr id="13314" name="Picture 2" descr="File:Standing wave 2.gif">
            <a:extLst>
              <a:ext uri="{FF2B5EF4-FFF2-40B4-BE49-F238E27FC236}">
                <a16:creationId xmlns:a16="http://schemas.microsoft.com/office/drawing/2014/main" id="{7FFC53EA-F01E-4220-989E-0FF6F61B4ABE}"/>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606422" y="4338779"/>
            <a:ext cx="7143750" cy="2381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11600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38DA4-2A39-49AE-95DD-5739EB332069}"/>
              </a:ext>
            </a:extLst>
          </p:cNvPr>
          <p:cNvSpPr>
            <a:spLocks noGrp="1"/>
          </p:cNvSpPr>
          <p:nvPr>
            <p:ph type="title"/>
          </p:nvPr>
        </p:nvSpPr>
        <p:spPr/>
        <p:txBody>
          <a:bodyPr/>
          <a:lstStyle/>
          <a:p>
            <a:r>
              <a:rPr lang="en-US" dirty="0"/>
              <a:t>Standing waves: Strings</a:t>
            </a:r>
            <a:endParaRPr lang="en-AU" dirty="0"/>
          </a:p>
        </p:txBody>
      </p:sp>
      <p:pic>
        <p:nvPicPr>
          <p:cNvPr id="15364" name="Picture 4" descr="Image result for harmonics string gif">
            <a:extLst>
              <a:ext uri="{FF2B5EF4-FFF2-40B4-BE49-F238E27FC236}">
                <a16:creationId xmlns:a16="http://schemas.microsoft.com/office/drawing/2014/main" id="{E2156401-BD10-43A0-A243-8AA6AE0A29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16882" y="2257933"/>
            <a:ext cx="4620422" cy="435089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Table 6">
            <a:extLst>
              <a:ext uri="{FF2B5EF4-FFF2-40B4-BE49-F238E27FC236}">
                <a16:creationId xmlns:a16="http://schemas.microsoft.com/office/drawing/2014/main" id="{D2D75DDF-B49A-4759-9169-07A756FE8D6D}"/>
              </a:ext>
            </a:extLst>
          </p:cNvPr>
          <p:cNvGraphicFramePr>
            <a:graphicFrameLocks noGrp="1"/>
          </p:cNvGraphicFramePr>
          <p:nvPr>
            <p:extLst>
              <p:ext uri="{D42A27DB-BD31-4B8C-83A1-F6EECF244321}">
                <p14:modId xmlns:p14="http://schemas.microsoft.com/office/powerpoint/2010/main" val="1843882851"/>
              </p:ext>
            </p:extLst>
          </p:nvPr>
        </p:nvGraphicFramePr>
        <p:xfrm>
          <a:off x="151646" y="2516864"/>
          <a:ext cx="5923983" cy="4206240"/>
        </p:xfrm>
        <a:graphic>
          <a:graphicData uri="http://schemas.openxmlformats.org/drawingml/2006/table">
            <a:tbl>
              <a:tblPr firstRow="1" bandRow="1">
                <a:tableStyleId>{5C22544A-7EE6-4342-B048-85BDC9FD1C3A}</a:tableStyleId>
              </a:tblPr>
              <a:tblGrid>
                <a:gridCol w="1974661">
                  <a:extLst>
                    <a:ext uri="{9D8B030D-6E8A-4147-A177-3AD203B41FA5}">
                      <a16:colId xmlns:a16="http://schemas.microsoft.com/office/drawing/2014/main" val="1527969844"/>
                    </a:ext>
                  </a:extLst>
                </a:gridCol>
                <a:gridCol w="1974661">
                  <a:extLst>
                    <a:ext uri="{9D8B030D-6E8A-4147-A177-3AD203B41FA5}">
                      <a16:colId xmlns:a16="http://schemas.microsoft.com/office/drawing/2014/main" val="1128575092"/>
                    </a:ext>
                  </a:extLst>
                </a:gridCol>
                <a:gridCol w="1974661">
                  <a:extLst>
                    <a:ext uri="{9D8B030D-6E8A-4147-A177-3AD203B41FA5}">
                      <a16:colId xmlns:a16="http://schemas.microsoft.com/office/drawing/2014/main" val="3251132188"/>
                    </a:ext>
                  </a:extLst>
                </a:gridCol>
              </a:tblGrid>
              <a:tr h="342021">
                <a:tc>
                  <a:txBody>
                    <a:bodyPr/>
                    <a:lstStyle/>
                    <a:p>
                      <a:r>
                        <a:rPr lang="en-US" dirty="0"/>
                        <a:t>Order</a:t>
                      </a:r>
                      <a:endParaRPr lang="en-AU" dirty="0"/>
                    </a:p>
                  </a:txBody>
                  <a:tcPr/>
                </a:tc>
                <a:tc>
                  <a:txBody>
                    <a:bodyPr/>
                    <a:lstStyle/>
                    <a:p>
                      <a:r>
                        <a:rPr lang="en-US" dirty="0"/>
                        <a:t>Names</a:t>
                      </a:r>
                      <a:endParaRPr lang="en-AU" dirty="0"/>
                    </a:p>
                  </a:txBody>
                  <a:tcPr/>
                </a:tc>
                <a:tc>
                  <a:txBody>
                    <a:bodyPr/>
                    <a:lstStyle/>
                    <a:p>
                      <a:r>
                        <a:rPr lang="en-US" dirty="0"/>
                        <a:t>Features</a:t>
                      </a:r>
                      <a:endParaRPr lang="en-AU" dirty="0"/>
                    </a:p>
                  </a:txBody>
                  <a:tcPr/>
                </a:tc>
                <a:extLst>
                  <a:ext uri="{0D108BD9-81ED-4DB2-BD59-A6C34878D82A}">
                    <a16:rowId xmlns:a16="http://schemas.microsoft.com/office/drawing/2014/main" val="3588822501"/>
                  </a:ext>
                </a:extLst>
              </a:tr>
              <a:tr h="370840">
                <a:tc>
                  <a:txBody>
                    <a:bodyPr/>
                    <a:lstStyle/>
                    <a:p>
                      <a:r>
                        <a:rPr lang="en-US" dirty="0"/>
                        <a:t>n=1</a:t>
                      </a:r>
                      <a:endParaRPr lang="en-AU" dirty="0"/>
                    </a:p>
                  </a:txBody>
                  <a:tcPr/>
                </a:tc>
                <a:tc>
                  <a:txBody>
                    <a:bodyPr/>
                    <a:lstStyle/>
                    <a:p>
                      <a:r>
                        <a:rPr lang="en-US" dirty="0"/>
                        <a:t>Fundamental</a:t>
                      </a:r>
                      <a:br>
                        <a:rPr lang="en-US" dirty="0"/>
                      </a:br>
                      <a:r>
                        <a:rPr lang="en-US" dirty="0"/>
                        <a:t>1</a:t>
                      </a:r>
                      <a:r>
                        <a:rPr lang="en-US" baseline="30000" dirty="0"/>
                        <a:t>st</a:t>
                      </a:r>
                      <a:r>
                        <a:rPr lang="en-US" dirty="0"/>
                        <a:t> harmonic</a:t>
                      </a:r>
                      <a:endParaRPr lang="en-AU" dirty="0"/>
                    </a:p>
                  </a:txBody>
                  <a:tcPr/>
                </a:tc>
                <a:tc>
                  <a:txBody>
                    <a:bodyPr/>
                    <a:lstStyle/>
                    <a:p>
                      <a:r>
                        <a:rPr lang="en-US" dirty="0"/>
                        <a:t>2 nodes</a:t>
                      </a:r>
                    </a:p>
                    <a:p>
                      <a:r>
                        <a:rPr lang="en-US" dirty="0"/>
                        <a:t>1 antinode</a:t>
                      </a:r>
                      <a:endParaRPr lang="en-AU" dirty="0"/>
                    </a:p>
                  </a:txBody>
                  <a:tcPr/>
                </a:tc>
                <a:extLst>
                  <a:ext uri="{0D108BD9-81ED-4DB2-BD59-A6C34878D82A}">
                    <a16:rowId xmlns:a16="http://schemas.microsoft.com/office/drawing/2014/main" val="1669852843"/>
                  </a:ext>
                </a:extLst>
              </a:tr>
              <a:tr h="370840">
                <a:tc>
                  <a:txBody>
                    <a:bodyPr/>
                    <a:lstStyle/>
                    <a:p>
                      <a:r>
                        <a:rPr lang="en-US" dirty="0"/>
                        <a:t>n=2</a:t>
                      </a:r>
                      <a:endParaRPr lang="en-AU" dirty="0"/>
                    </a:p>
                  </a:txBody>
                  <a:tcPr/>
                </a:tc>
                <a:tc>
                  <a:txBody>
                    <a:bodyPr/>
                    <a:lstStyle/>
                    <a:p>
                      <a:r>
                        <a:rPr lang="en-US" dirty="0"/>
                        <a:t>1</a:t>
                      </a:r>
                      <a:r>
                        <a:rPr lang="en-US" baseline="30000" dirty="0"/>
                        <a:t>st</a:t>
                      </a:r>
                      <a:r>
                        <a:rPr lang="en-US" dirty="0"/>
                        <a:t> overtone</a:t>
                      </a:r>
                      <a:br>
                        <a:rPr lang="en-US" dirty="0"/>
                      </a:br>
                      <a:r>
                        <a:rPr lang="en-US" dirty="0"/>
                        <a:t>2</a:t>
                      </a:r>
                      <a:r>
                        <a:rPr lang="en-US" baseline="30000" dirty="0"/>
                        <a:t>nd</a:t>
                      </a:r>
                      <a:r>
                        <a:rPr lang="en-US" dirty="0"/>
                        <a:t> harmonic</a:t>
                      </a:r>
                      <a:endParaRPr lang="en-AU" dirty="0"/>
                    </a:p>
                  </a:txBody>
                  <a:tcPr/>
                </a:tc>
                <a:tc>
                  <a:txBody>
                    <a:bodyPr/>
                    <a:lstStyle/>
                    <a:p>
                      <a:r>
                        <a:rPr lang="en-US" dirty="0"/>
                        <a:t>3 nodes</a:t>
                      </a:r>
                    </a:p>
                    <a:p>
                      <a:r>
                        <a:rPr lang="en-US" dirty="0"/>
                        <a:t>2 antinodes</a:t>
                      </a:r>
                      <a:endParaRPr lang="en-AU" dirty="0"/>
                    </a:p>
                  </a:txBody>
                  <a:tcPr/>
                </a:tc>
                <a:extLst>
                  <a:ext uri="{0D108BD9-81ED-4DB2-BD59-A6C34878D82A}">
                    <a16:rowId xmlns:a16="http://schemas.microsoft.com/office/drawing/2014/main" val="1771266297"/>
                  </a:ext>
                </a:extLst>
              </a:tr>
              <a:tr h="370840">
                <a:tc>
                  <a:txBody>
                    <a:bodyPr/>
                    <a:lstStyle/>
                    <a:p>
                      <a:r>
                        <a:rPr lang="en-US" dirty="0"/>
                        <a:t>n=3</a:t>
                      </a:r>
                      <a:endParaRPr lang="en-AU" dirty="0"/>
                    </a:p>
                  </a:txBody>
                  <a:tcPr/>
                </a:tc>
                <a:tc>
                  <a:txBody>
                    <a:bodyPr/>
                    <a:lstStyle/>
                    <a:p>
                      <a:r>
                        <a:rPr lang="en-US" dirty="0"/>
                        <a:t>2</a:t>
                      </a:r>
                      <a:r>
                        <a:rPr lang="en-US" baseline="30000" dirty="0"/>
                        <a:t>nd</a:t>
                      </a:r>
                      <a:r>
                        <a:rPr lang="en-US" dirty="0"/>
                        <a:t> overtone</a:t>
                      </a:r>
                      <a:br>
                        <a:rPr lang="en-US" dirty="0"/>
                      </a:br>
                      <a:r>
                        <a:rPr lang="en-US" dirty="0"/>
                        <a:t>3</a:t>
                      </a:r>
                      <a:r>
                        <a:rPr lang="en-US" baseline="30000" dirty="0"/>
                        <a:t>rd</a:t>
                      </a:r>
                      <a:r>
                        <a:rPr lang="en-US" dirty="0"/>
                        <a:t> harmonic</a:t>
                      </a:r>
                      <a:endParaRPr lang="en-AU" dirty="0"/>
                    </a:p>
                  </a:txBody>
                  <a:tcPr/>
                </a:tc>
                <a:tc>
                  <a:txBody>
                    <a:bodyPr/>
                    <a:lstStyle/>
                    <a:p>
                      <a:r>
                        <a:rPr lang="en-US" dirty="0"/>
                        <a:t>4 nodes</a:t>
                      </a:r>
                    </a:p>
                    <a:p>
                      <a:r>
                        <a:rPr lang="en-US" dirty="0"/>
                        <a:t>3 antinodes</a:t>
                      </a:r>
                      <a:endParaRPr lang="en-AU" dirty="0"/>
                    </a:p>
                  </a:txBody>
                  <a:tcPr/>
                </a:tc>
                <a:extLst>
                  <a:ext uri="{0D108BD9-81ED-4DB2-BD59-A6C34878D82A}">
                    <a16:rowId xmlns:a16="http://schemas.microsoft.com/office/drawing/2014/main" val="3795599999"/>
                  </a:ext>
                </a:extLst>
              </a:tr>
              <a:tr h="370840">
                <a:tc>
                  <a:txBody>
                    <a:bodyPr/>
                    <a:lstStyle/>
                    <a:p>
                      <a:r>
                        <a:rPr lang="en-US" dirty="0"/>
                        <a:t>n=4</a:t>
                      </a:r>
                      <a:endParaRPr lang="en-AU" dirty="0"/>
                    </a:p>
                  </a:txBody>
                  <a:tcPr/>
                </a:tc>
                <a:tc>
                  <a:txBody>
                    <a:bodyPr/>
                    <a:lstStyle/>
                    <a:p>
                      <a:r>
                        <a:rPr lang="en-US" dirty="0"/>
                        <a:t>3</a:t>
                      </a:r>
                      <a:r>
                        <a:rPr lang="en-US" baseline="30000" dirty="0"/>
                        <a:t>rd</a:t>
                      </a:r>
                      <a:r>
                        <a:rPr lang="en-US" dirty="0"/>
                        <a:t> overtone</a:t>
                      </a:r>
                      <a:br>
                        <a:rPr lang="en-US" dirty="0"/>
                      </a:br>
                      <a:r>
                        <a:rPr lang="en-US" dirty="0"/>
                        <a:t>4</a:t>
                      </a:r>
                      <a:r>
                        <a:rPr lang="en-US" baseline="30000" dirty="0"/>
                        <a:t>th</a:t>
                      </a:r>
                      <a:r>
                        <a:rPr lang="en-US" dirty="0"/>
                        <a:t> harmonic</a:t>
                      </a:r>
                      <a:endParaRPr lang="en-AU" dirty="0"/>
                    </a:p>
                  </a:txBody>
                  <a:tcPr/>
                </a:tc>
                <a:tc>
                  <a:txBody>
                    <a:bodyPr/>
                    <a:lstStyle/>
                    <a:p>
                      <a:r>
                        <a:rPr lang="en-US" dirty="0"/>
                        <a:t>5 nodes</a:t>
                      </a:r>
                    </a:p>
                    <a:p>
                      <a:r>
                        <a:rPr lang="en-US" dirty="0"/>
                        <a:t>4 antinodes</a:t>
                      </a:r>
                      <a:endParaRPr lang="en-AU" dirty="0"/>
                    </a:p>
                  </a:txBody>
                  <a:tcPr/>
                </a:tc>
                <a:extLst>
                  <a:ext uri="{0D108BD9-81ED-4DB2-BD59-A6C34878D82A}">
                    <a16:rowId xmlns:a16="http://schemas.microsoft.com/office/drawing/2014/main" val="1250473910"/>
                  </a:ext>
                </a:extLst>
              </a:tr>
              <a:tr h="370840">
                <a:tc>
                  <a:txBody>
                    <a:bodyPr/>
                    <a:lstStyle/>
                    <a:p>
                      <a:r>
                        <a:rPr lang="en-US" dirty="0"/>
                        <a:t>n=5</a:t>
                      </a:r>
                      <a:endParaRPr lang="en-AU" dirty="0"/>
                    </a:p>
                  </a:txBody>
                  <a:tcPr/>
                </a:tc>
                <a:tc>
                  <a:txBody>
                    <a:bodyPr/>
                    <a:lstStyle/>
                    <a:p>
                      <a:r>
                        <a:rPr lang="en-US" dirty="0"/>
                        <a:t>4</a:t>
                      </a:r>
                      <a:r>
                        <a:rPr lang="en-US" baseline="30000" dirty="0"/>
                        <a:t>th</a:t>
                      </a:r>
                      <a:r>
                        <a:rPr lang="en-US" dirty="0"/>
                        <a:t> overtone</a:t>
                      </a:r>
                      <a:br>
                        <a:rPr lang="en-US" dirty="0"/>
                      </a:br>
                      <a:r>
                        <a:rPr lang="en-US" dirty="0"/>
                        <a:t>5</a:t>
                      </a:r>
                      <a:r>
                        <a:rPr lang="en-US" baseline="30000" dirty="0"/>
                        <a:t>th</a:t>
                      </a:r>
                      <a:r>
                        <a:rPr lang="en-US" dirty="0"/>
                        <a:t> harmonic</a:t>
                      </a:r>
                      <a:endParaRPr lang="en-AU" dirty="0"/>
                    </a:p>
                  </a:txBody>
                  <a:tcPr/>
                </a:tc>
                <a:tc>
                  <a:txBody>
                    <a:bodyPr/>
                    <a:lstStyle/>
                    <a:p>
                      <a:r>
                        <a:rPr lang="en-US" dirty="0"/>
                        <a:t>6 nodes</a:t>
                      </a:r>
                    </a:p>
                    <a:p>
                      <a:r>
                        <a:rPr lang="en-US" dirty="0"/>
                        <a:t>5 antinodes</a:t>
                      </a:r>
                      <a:endParaRPr lang="en-AU" dirty="0"/>
                    </a:p>
                  </a:txBody>
                  <a:tcPr/>
                </a:tc>
                <a:extLst>
                  <a:ext uri="{0D108BD9-81ED-4DB2-BD59-A6C34878D82A}">
                    <a16:rowId xmlns:a16="http://schemas.microsoft.com/office/drawing/2014/main" val="2251689836"/>
                  </a:ext>
                </a:extLst>
              </a:tr>
              <a:tr h="370840">
                <a:tc>
                  <a:txBody>
                    <a:bodyPr/>
                    <a:lstStyle/>
                    <a:p>
                      <a:r>
                        <a:rPr lang="en-US" dirty="0"/>
                        <a:t>n=6</a:t>
                      </a:r>
                      <a:endParaRPr lang="en-AU" dirty="0"/>
                    </a:p>
                  </a:txBody>
                  <a:tcPr/>
                </a:tc>
                <a:tc>
                  <a:txBody>
                    <a:bodyPr/>
                    <a:lstStyle/>
                    <a:p>
                      <a:r>
                        <a:rPr lang="en-US" dirty="0"/>
                        <a:t>5</a:t>
                      </a:r>
                      <a:r>
                        <a:rPr lang="en-US" baseline="30000" dirty="0"/>
                        <a:t>th</a:t>
                      </a:r>
                      <a:r>
                        <a:rPr lang="en-US" dirty="0"/>
                        <a:t> overtone</a:t>
                      </a:r>
                      <a:br>
                        <a:rPr lang="en-US" dirty="0"/>
                      </a:br>
                      <a:r>
                        <a:rPr lang="en-US" dirty="0"/>
                        <a:t>6</a:t>
                      </a:r>
                      <a:r>
                        <a:rPr lang="en-US" baseline="30000" dirty="0"/>
                        <a:t>th</a:t>
                      </a:r>
                      <a:r>
                        <a:rPr lang="en-US" dirty="0"/>
                        <a:t> harmonic</a:t>
                      </a:r>
                      <a:endParaRPr lang="en-AU" dirty="0"/>
                    </a:p>
                  </a:txBody>
                  <a:tcPr/>
                </a:tc>
                <a:tc>
                  <a:txBody>
                    <a:bodyPr/>
                    <a:lstStyle/>
                    <a:p>
                      <a:r>
                        <a:rPr lang="en-US" dirty="0"/>
                        <a:t>7 nodes</a:t>
                      </a:r>
                    </a:p>
                    <a:p>
                      <a:r>
                        <a:rPr lang="en-US"/>
                        <a:t>6 antinodes</a:t>
                      </a:r>
                      <a:endParaRPr lang="en-AU" dirty="0"/>
                    </a:p>
                  </a:txBody>
                  <a:tcPr/>
                </a:tc>
                <a:extLst>
                  <a:ext uri="{0D108BD9-81ED-4DB2-BD59-A6C34878D82A}">
                    <a16:rowId xmlns:a16="http://schemas.microsoft.com/office/drawing/2014/main" val="4051501859"/>
                  </a:ext>
                </a:extLst>
              </a:tr>
            </a:tbl>
          </a:graphicData>
        </a:graphic>
      </p:graphicFrame>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933F12C3-A498-49EB-89C7-1EA44D273B6C}"/>
                  </a:ext>
                </a:extLst>
              </p:cNvPr>
              <p:cNvSpPr txBox="1"/>
              <p:nvPr/>
            </p:nvSpPr>
            <p:spPr>
              <a:xfrm>
                <a:off x="2326741" y="1710045"/>
                <a:ext cx="1573794" cy="89524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a:solidFill>
                            <a:prstClr val="black"/>
                          </a:solidFill>
                          <a:latin typeface="Cambria Math" panose="02040503050406030204" pitchFamily="18" charset="0"/>
                          <a:ea typeface="Cambria Math" panose="02040503050406030204" pitchFamily="18" charset="0"/>
                        </a:rPr>
                        <m:t>𝜆</m:t>
                      </m:r>
                      <m:r>
                        <a:rPr lang="en-US" i="1">
                          <a:solidFill>
                            <a:prstClr val="black"/>
                          </a:solidFill>
                          <a:latin typeface="Cambria Math" panose="02040503050406030204" pitchFamily="18" charset="0"/>
                          <a:ea typeface="Cambria Math" panose="02040503050406030204" pitchFamily="18" charset="0"/>
                        </a:rPr>
                        <m:t>=</m:t>
                      </m:r>
                      <m:f>
                        <m:fPr>
                          <m:ctrlPr>
                            <a:rPr lang="en-US" i="1">
                              <a:solidFill>
                                <a:prstClr val="black"/>
                              </a:solidFill>
                              <a:latin typeface="Cambria Math" panose="02040503050406030204" pitchFamily="18" charset="0"/>
                              <a:ea typeface="Cambria Math" panose="02040503050406030204" pitchFamily="18" charset="0"/>
                            </a:rPr>
                          </m:ctrlPr>
                        </m:fPr>
                        <m:num>
                          <m:r>
                            <a:rPr lang="en-US" i="1">
                              <a:solidFill>
                                <a:prstClr val="black"/>
                              </a:solidFill>
                              <a:latin typeface="Cambria Math" panose="02040503050406030204" pitchFamily="18" charset="0"/>
                              <a:ea typeface="Cambria Math" panose="02040503050406030204" pitchFamily="18" charset="0"/>
                            </a:rPr>
                            <m:t>2</m:t>
                          </m:r>
                          <m:r>
                            <a:rPr lang="en-US" i="1">
                              <a:solidFill>
                                <a:prstClr val="black"/>
                              </a:solidFill>
                              <a:latin typeface="Cambria Math" panose="02040503050406030204" pitchFamily="18" charset="0"/>
                              <a:ea typeface="Cambria Math" panose="02040503050406030204" pitchFamily="18" charset="0"/>
                            </a:rPr>
                            <m:t>𝑙</m:t>
                          </m:r>
                        </m:num>
                        <m:den>
                          <m:r>
                            <a:rPr lang="en-US" i="1">
                              <a:solidFill>
                                <a:prstClr val="black"/>
                              </a:solidFill>
                              <a:latin typeface="Cambria Math" panose="02040503050406030204" pitchFamily="18" charset="0"/>
                              <a:ea typeface="Cambria Math" panose="02040503050406030204" pitchFamily="18" charset="0"/>
                            </a:rPr>
                            <m:t>𝑛</m:t>
                          </m:r>
                        </m:den>
                      </m:f>
                    </m:oMath>
                  </m:oMathPara>
                </a14:m>
                <a:endParaRPr lang="en-AU" dirty="0"/>
              </a:p>
              <a:p>
                <a:endParaRPr lang="en-AU" dirty="0"/>
              </a:p>
            </p:txBody>
          </p:sp>
        </mc:Choice>
        <mc:Fallback xmlns="">
          <p:sp>
            <p:nvSpPr>
              <p:cNvPr id="8" name="TextBox 7">
                <a:extLst>
                  <a:ext uri="{FF2B5EF4-FFF2-40B4-BE49-F238E27FC236}">
                    <a16:creationId xmlns:a16="http://schemas.microsoft.com/office/drawing/2014/main" id="{933F12C3-A498-49EB-89C7-1EA44D273B6C}"/>
                  </a:ext>
                </a:extLst>
              </p:cNvPr>
              <p:cNvSpPr txBox="1">
                <a:spLocks noRot="1" noChangeAspect="1" noMove="1" noResize="1" noEditPoints="1" noAdjustHandles="1" noChangeArrowheads="1" noChangeShapeType="1" noTextEdit="1"/>
              </p:cNvSpPr>
              <p:nvPr/>
            </p:nvSpPr>
            <p:spPr>
              <a:xfrm>
                <a:off x="2326741" y="1710045"/>
                <a:ext cx="1573794" cy="895245"/>
              </a:xfrm>
              <a:prstGeom prst="rect">
                <a:avLst/>
              </a:prstGeom>
              <a:blipFill>
                <a:blip r:embed="rId3"/>
                <a:stretch>
                  <a:fillRect/>
                </a:stretch>
              </a:blipFill>
            </p:spPr>
            <p:txBody>
              <a:bodyPr/>
              <a:lstStyle/>
              <a:p>
                <a:r>
                  <a:rPr lang="en-AU">
                    <a:noFill/>
                  </a:rPr>
                  <a:t> </a:t>
                </a:r>
              </a:p>
            </p:txBody>
          </p:sp>
        </mc:Fallback>
      </mc:AlternateContent>
    </p:spTree>
    <p:extLst>
      <p:ext uri="{BB962C8B-B14F-4D97-AF65-F5344CB8AC3E}">
        <p14:creationId xmlns:p14="http://schemas.microsoft.com/office/powerpoint/2010/main" val="27071859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C7E16-E890-4008-BE90-116D60259D9F}"/>
              </a:ext>
            </a:extLst>
          </p:cNvPr>
          <p:cNvSpPr>
            <a:spLocks noGrp="1"/>
          </p:cNvSpPr>
          <p:nvPr>
            <p:ph type="title"/>
          </p:nvPr>
        </p:nvSpPr>
        <p:spPr/>
        <p:txBody>
          <a:bodyPr/>
          <a:lstStyle/>
          <a:p>
            <a:r>
              <a:rPr lang="en-US" dirty="0"/>
              <a:t>Problem</a:t>
            </a:r>
            <a:endParaRPr lang="en-AU" dirty="0"/>
          </a:p>
        </p:txBody>
      </p:sp>
      <p:sp>
        <p:nvSpPr>
          <p:cNvPr id="3" name="Content Placeholder 2">
            <a:extLst>
              <a:ext uri="{FF2B5EF4-FFF2-40B4-BE49-F238E27FC236}">
                <a16:creationId xmlns:a16="http://schemas.microsoft.com/office/drawing/2014/main" id="{F7051C46-9461-4469-8E6B-12B0302D8D40}"/>
              </a:ext>
            </a:extLst>
          </p:cNvPr>
          <p:cNvSpPr>
            <a:spLocks noGrp="1"/>
          </p:cNvSpPr>
          <p:nvPr>
            <p:ph idx="1"/>
          </p:nvPr>
        </p:nvSpPr>
        <p:spPr/>
        <p:txBody>
          <a:bodyPr/>
          <a:lstStyle/>
          <a:p>
            <a:r>
              <a:rPr lang="en-AU" dirty="0"/>
              <a:t>A violin string has a length of 22.0 cm. It is vibrating with its fundamental frequency of 880 Hz. What is the wavelength of this frequency?</a:t>
            </a:r>
          </a:p>
          <a:p>
            <a:r>
              <a:rPr lang="en-AU" dirty="0"/>
              <a:t>What is the frequency of the 2nd overtone?</a:t>
            </a:r>
          </a:p>
          <a:p>
            <a:pPr marL="0" indent="0">
              <a:buNone/>
            </a:pPr>
            <a:r>
              <a:rPr lang="en-AU" dirty="0"/>
              <a:t>0.440m </a:t>
            </a:r>
          </a:p>
          <a:p>
            <a:pPr marL="0" indent="0">
              <a:buNone/>
            </a:pPr>
            <a:r>
              <a:rPr lang="en-AU" dirty="0"/>
              <a:t>2640 Hz</a:t>
            </a:r>
          </a:p>
          <a:p>
            <a:endParaRPr lang="en-AU" dirty="0"/>
          </a:p>
        </p:txBody>
      </p:sp>
    </p:spTree>
    <p:extLst>
      <p:ext uri="{BB962C8B-B14F-4D97-AF65-F5344CB8AC3E}">
        <p14:creationId xmlns:p14="http://schemas.microsoft.com/office/powerpoint/2010/main" val="3522904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1B05A-5509-4EB1-A7DD-A5EB5085C474}"/>
              </a:ext>
            </a:extLst>
          </p:cNvPr>
          <p:cNvSpPr>
            <a:spLocks noGrp="1"/>
          </p:cNvSpPr>
          <p:nvPr>
            <p:ph type="title"/>
          </p:nvPr>
        </p:nvSpPr>
        <p:spPr/>
        <p:txBody>
          <a:bodyPr>
            <a:normAutofit fontScale="90000"/>
          </a:bodyPr>
          <a:lstStyle/>
          <a:p>
            <a:r>
              <a:rPr lang="en-US" dirty="0"/>
              <a:t>Shortcut for working out the frequency of higher order harmonics</a:t>
            </a:r>
            <a:endParaRPr lang="en-AU"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BB93EA2-8E93-4107-9238-450CDB17BF91}"/>
                  </a:ext>
                </a:extLst>
              </p:cNvPr>
              <p:cNvSpPr>
                <a:spLocks noGrp="1"/>
              </p:cNvSpPr>
              <p:nvPr>
                <p:ph idx="1"/>
              </p:nvPr>
            </p:nvSpPr>
            <p:spPr/>
            <p:txBody>
              <a:bodyPr/>
              <a:lstStyle/>
              <a:p>
                <a:r>
                  <a:rPr lang="en-US" dirty="0"/>
                  <a:t>Not a </a:t>
                </a:r>
                <a:r>
                  <a:rPr lang="en-US" dirty="0" err="1"/>
                  <a:t>formalised</a:t>
                </a:r>
                <a:r>
                  <a:rPr lang="en-US" dirty="0"/>
                  <a:t> formula – will not find on datasheet</a:t>
                </a:r>
              </a:p>
              <a:p>
                <a:endParaRPr lang="en-US" dirty="0"/>
              </a:p>
              <a:p>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AU" i="1" smtClean="0">
                              <a:latin typeface="Cambria Math" panose="02040503050406030204" pitchFamily="18" charset="0"/>
                            </a:rPr>
                          </m:ctrlPr>
                        </m:sSubPr>
                        <m:e>
                          <m:r>
                            <a:rPr lang="en-US" b="0" i="1" smtClean="0">
                              <a:latin typeface="Cambria Math" panose="02040503050406030204" pitchFamily="18" charset="0"/>
                            </a:rPr>
                            <m:t>𝑓</m:t>
                          </m:r>
                        </m:e>
                        <m:sub>
                          <m:r>
                            <a:rPr lang="en-US" b="0" i="1" smtClean="0">
                              <a:latin typeface="Cambria Math" panose="02040503050406030204" pitchFamily="18" charset="0"/>
                            </a:rPr>
                            <m:t>h</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𝑓</m:t>
                          </m:r>
                        </m:e>
                        <m:sub>
                          <m:r>
                            <a:rPr lang="en-US" b="0" i="1" smtClean="0">
                              <a:latin typeface="Cambria Math" panose="02040503050406030204" pitchFamily="18" charset="0"/>
                            </a:rPr>
                            <m:t>1</m:t>
                          </m:r>
                        </m:sub>
                      </m:sSub>
                      <m:r>
                        <a:rPr lang="en-US" b="0" i="1" smtClean="0">
                          <a:latin typeface="Cambria Math" panose="02040503050406030204" pitchFamily="18" charset="0"/>
                        </a:rPr>
                        <m:t>h</m:t>
                      </m:r>
                    </m:oMath>
                  </m:oMathPara>
                </a14:m>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𝑓</m:t>
                          </m:r>
                        </m:e>
                        <m:sub>
                          <m:r>
                            <a:rPr lang="en-US" b="0" i="1" smtClean="0">
                              <a:latin typeface="Cambria Math" panose="02040503050406030204" pitchFamily="18" charset="0"/>
                            </a:rPr>
                            <m:t>h</m:t>
                          </m:r>
                        </m:sub>
                      </m:sSub>
                      <m:r>
                        <a:rPr lang="en-US" b="0" i="1" smtClean="0">
                          <a:latin typeface="Cambria Math" panose="02040503050406030204" pitchFamily="18" charset="0"/>
                        </a:rPr>
                        <m:t>=</m:t>
                      </m:r>
                      <m:r>
                        <a:rPr lang="en-US" b="0" i="1" smtClean="0">
                          <a:latin typeface="Cambria Math" panose="02040503050406030204" pitchFamily="18" charset="0"/>
                        </a:rPr>
                        <m:t>𝑓𝑟𝑒𝑞𝑢𝑒𝑛𝑐𝑦</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𝑎</m:t>
                      </m:r>
                      <m:r>
                        <a:rPr lang="en-US" b="0" i="1" smtClean="0">
                          <a:latin typeface="Cambria Math" panose="02040503050406030204" pitchFamily="18" charset="0"/>
                        </a:rPr>
                        <m:t> </m:t>
                      </m:r>
                      <m:r>
                        <a:rPr lang="en-US" b="0" i="1" smtClean="0">
                          <a:latin typeface="Cambria Math" panose="02040503050406030204" pitchFamily="18" charset="0"/>
                        </a:rPr>
                        <m:t>𝑔𝑖𝑣𝑒𝑛</m:t>
                      </m:r>
                      <m:r>
                        <a:rPr lang="en-US" b="0" i="1" smtClean="0">
                          <a:latin typeface="Cambria Math" panose="02040503050406030204" pitchFamily="18" charset="0"/>
                        </a:rPr>
                        <m:t> </m:t>
                      </m:r>
                      <m:r>
                        <a:rPr lang="en-US" b="0" i="1" smtClean="0">
                          <a:latin typeface="Cambria Math" panose="02040503050406030204" pitchFamily="18" charset="0"/>
                        </a:rPr>
                        <m:t>h𝑎𝑟𝑚𝑜𝑛𝑖𝑐</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h</m:t>
                      </m:r>
                      <m:r>
                        <a:rPr lang="en-US" b="0" i="1" smtClean="0">
                          <a:latin typeface="Cambria Math" panose="02040503050406030204" pitchFamily="18" charset="0"/>
                        </a:rPr>
                        <m:t>′ (</m:t>
                      </m:r>
                      <m:r>
                        <a:rPr lang="en-US" b="0" i="1" smtClean="0">
                          <a:latin typeface="Cambria Math" panose="02040503050406030204" pitchFamily="18" charset="0"/>
                        </a:rPr>
                        <m:t>𝐻𝑧</m:t>
                      </m:r>
                      <m:r>
                        <a:rPr lang="en-US" b="0" i="1" smtClean="0">
                          <a:latin typeface="Cambria Math" panose="02040503050406030204" pitchFamily="18" charset="0"/>
                        </a:rPr>
                        <m:t>)</m:t>
                      </m:r>
                    </m:oMath>
                  </m:oMathPara>
                </a14:m>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𝑓</m:t>
                          </m:r>
                        </m:e>
                        <m:sub>
                          <m:r>
                            <a:rPr lang="en-US" b="0" i="1" smtClean="0">
                              <a:latin typeface="Cambria Math" panose="02040503050406030204" pitchFamily="18" charset="0"/>
                            </a:rPr>
                            <m:t>1</m:t>
                          </m:r>
                        </m:sub>
                      </m:sSub>
                      <m:r>
                        <a:rPr lang="en-US" i="1">
                          <a:latin typeface="Cambria Math" panose="02040503050406030204" pitchFamily="18" charset="0"/>
                        </a:rPr>
                        <m:t>=</m:t>
                      </m:r>
                      <m:r>
                        <a:rPr lang="en-US" b="0" i="1" smtClean="0">
                          <a:latin typeface="Cambria Math" panose="02040503050406030204" pitchFamily="18" charset="0"/>
                        </a:rPr>
                        <m:t>𝑓𝑟𝑒𝑞𝑢𝑒𝑛𝑐𝑦</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𝑡h𝑒</m:t>
                      </m:r>
                      <m:r>
                        <a:rPr lang="en-US" b="0" i="1" smtClean="0">
                          <a:latin typeface="Cambria Math" panose="02040503050406030204" pitchFamily="18" charset="0"/>
                        </a:rPr>
                        <m:t> 1</m:t>
                      </m:r>
                      <m:r>
                        <a:rPr lang="en-US" b="0" i="1" smtClean="0">
                          <a:latin typeface="Cambria Math" panose="02040503050406030204" pitchFamily="18" charset="0"/>
                        </a:rPr>
                        <m:t>𝑠𝑡</m:t>
                      </m:r>
                      <m:r>
                        <a:rPr lang="en-US" b="0" i="1" smtClean="0">
                          <a:latin typeface="Cambria Math" panose="02040503050406030204" pitchFamily="18" charset="0"/>
                        </a:rPr>
                        <m:t> </m:t>
                      </m:r>
                      <m:r>
                        <a:rPr lang="en-US" b="0" i="1" smtClean="0">
                          <a:latin typeface="Cambria Math" panose="02040503050406030204" pitchFamily="18" charset="0"/>
                        </a:rPr>
                        <m:t>h𝑎𝑟𝑚𝑜𝑛𝑖𝑐</m:t>
                      </m:r>
                      <m:r>
                        <a:rPr lang="en-US" b="0" i="1" smtClean="0">
                          <a:latin typeface="Cambria Math" panose="02040503050406030204" pitchFamily="18" charset="0"/>
                        </a:rPr>
                        <m:t> </m:t>
                      </m:r>
                      <m:r>
                        <a:rPr lang="en-US" b="0" i="1" smtClean="0">
                          <a:latin typeface="Cambria Math" panose="02040503050406030204" pitchFamily="18" charset="0"/>
                        </a:rPr>
                        <m:t>𝑜𝑟</m:t>
                      </m:r>
                      <m:r>
                        <a:rPr lang="en-US" b="0" i="1" smtClean="0">
                          <a:latin typeface="Cambria Math" panose="02040503050406030204" pitchFamily="18" charset="0"/>
                        </a:rPr>
                        <m:t> </m:t>
                      </m:r>
                      <m:r>
                        <a:rPr lang="en-US" b="0" i="1" smtClean="0">
                          <a:latin typeface="Cambria Math" panose="02040503050406030204" pitchFamily="18" charset="0"/>
                        </a:rPr>
                        <m:t>𝑓𝑢𝑛𝑑𝑎𝑚𝑒𝑛𝑡𝑎𝑙</m:t>
                      </m:r>
                      <m:r>
                        <a:rPr lang="en-US" b="0" i="1" smtClean="0">
                          <a:latin typeface="Cambria Math" panose="02040503050406030204" pitchFamily="18" charset="0"/>
                        </a:rPr>
                        <m:t> (</m:t>
                      </m:r>
                      <m:r>
                        <a:rPr lang="en-US" b="0" i="1" smtClean="0">
                          <a:latin typeface="Cambria Math" panose="02040503050406030204" pitchFamily="18" charset="0"/>
                        </a:rPr>
                        <m:t>𝐻𝑧</m:t>
                      </m:r>
                      <m:r>
                        <a:rPr lang="en-US" b="0" i="1" smtClean="0">
                          <a:latin typeface="Cambria Math" panose="02040503050406030204" pitchFamily="18" charset="0"/>
                        </a:rPr>
                        <m:t>)</m:t>
                      </m:r>
                    </m:oMath>
                  </m:oMathPara>
                </a14:m>
                <a:endParaRPr lang="en-US"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h</m:t>
                      </m:r>
                      <m:r>
                        <a:rPr lang="en-US" b="0" i="1" smtClean="0">
                          <a:latin typeface="Cambria Math" panose="02040503050406030204" pitchFamily="18" charset="0"/>
                        </a:rPr>
                        <m:t>=</m:t>
                      </m:r>
                      <m:r>
                        <a:rPr lang="en-US" b="0" i="1" smtClean="0">
                          <a:latin typeface="Cambria Math" panose="02040503050406030204" pitchFamily="18" charset="0"/>
                        </a:rPr>
                        <m:t>h𝑎𝑟𝑚𝑜𝑛𝑖𝑐</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oMath>
                  </m:oMathPara>
                </a14:m>
                <a:endParaRPr lang="en-AU" dirty="0"/>
              </a:p>
            </p:txBody>
          </p:sp>
        </mc:Choice>
        <mc:Fallback xmlns="">
          <p:sp>
            <p:nvSpPr>
              <p:cNvPr id="3" name="Content Placeholder 2">
                <a:extLst>
                  <a:ext uri="{FF2B5EF4-FFF2-40B4-BE49-F238E27FC236}">
                    <a16:creationId xmlns:a16="http://schemas.microsoft.com/office/drawing/2014/main" id="{0BB93EA2-8E93-4107-9238-450CDB17BF91}"/>
                  </a:ext>
                </a:extLst>
              </p:cNvPr>
              <p:cNvSpPr>
                <a:spLocks noGrp="1" noRot="1" noChangeAspect="1" noMove="1" noResize="1" noEditPoints="1" noAdjustHandles="1" noChangeArrowheads="1" noChangeShapeType="1" noTextEdit="1"/>
              </p:cNvSpPr>
              <p:nvPr>
                <p:ph idx="1"/>
              </p:nvPr>
            </p:nvSpPr>
            <p:spPr>
              <a:blipFill>
                <a:blip r:embed="rId2"/>
                <a:stretch>
                  <a:fillRect l="-676" t="-1970"/>
                </a:stretch>
              </a:blipFill>
            </p:spPr>
            <p:txBody>
              <a:bodyPr/>
              <a:lstStyle/>
              <a:p>
                <a:r>
                  <a:rPr lang="en-AU">
                    <a:noFill/>
                  </a:rPr>
                  <a:t> </a:t>
                </a:r>
              </a:p>
            </p:txBody>
          </p:sp>
        </mc:Fallback>
      </mc:AlternateContent>
    </p:spTree>
    <p:extLst>
      <p:ext uri="{BB962C8B-B14F-4D97-AF65-F5344CB8AC3E}">
        <p14:creationId xmlns:p14="http://schemas.microsoft.com/office/powerpoint/2010/main" val="3558865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38DA4-2A39-49AE-95DD-5739EB332069}"/>
              </a:ext>
            </a:extLst>
          </p:cNvPr>
          <p:cNvSpPr>
            <a:spLocks noGrp="1"/>
          </p:cNvSpPr>
          <p:nvPr>
            <p:ph type="title"/>
          </p:nvPr>
        </p:nvSpPr>
        <p:spPr>
          <a:xfrm>
            <a:off x="2979420" y="369720"/>
            <a:ext cx="8610600" cy="1293028"/>
          </a:xfrm>
        </p:spPr>
        <p:txBody>
          <a:bodyPr/>
          <a:lstStyle/>
          <a:p>
            <a:r>
              <a:rPr lang="en-US" dirty="0"/>
              <a:t>Standing waves: Open pipes</a:t>
            </a:r>
            <a:endParaRPr lang="en-AU" dirty="0"/>
          </a:p>
        </p:txBody>
      </p:sp>
      <p:graphicFrame>
        <p:nvGraphicFramePr>
          <p:cNvPr id="7" name="Table 6">
            <a:extLst>
              <a:ext uri="{FF2B5EF4-FFF2-40B4-BE49-F238E27FC236}">
                <a16:creationId xmlns:a16="http://schemas.microsoft.com/office/drawing/2014/main" id="{D2D75DDF-B49A-4759-9169-07A756FE8D6D}"/>
              </a:ext>
            </a:extLst>
          </p:cNvPr>
          <p:cNvGraphicFramePr>
            <a:graphicFrameLocks noGrp="1"/>
          </p:cNvGraphicFramePr>
          <p:nvPr>
            <p:extLst>
              <p:ext uri="{D42A27DB-BD31-4B8C-83A1-F6EECF244321}">
                <p14:modId xmlns:p14="http://schemas.microsoft.com/office/powerpoint/2010/main" val="2543037940"/>
              </p:ext>
            </p:extLst>
          </p:nvPr>
        </p:nvGraphicFramePr>
        <p:xfrm>
          <a:off x="151646" y="2516864"/>
          <a:ext cx="5923983" cy="4206240"/>
        </p:xfrm>
        <a:graphic>
          <a:graphicData uri="http://schemas.openxmlformats.org/drawingml/2006/table">
            <a:tbl>
              <a:tblPr firstRow="1" bandRow="1">
                <a:tableStyleId>{5C22544A-7EE6-4342-B048-85BDC9FD1C3A}</a:tableStyleId>
              </a:tblPr>
              <a:tblGrid>
                <a:gridCol w="1974661">
                  <a:extLst>
                    <a:ext uri="{9D8B030D-6E8A-4147-A177-3AD203B41FA5}">
                      <a16:colId xmlns:a16="http://schemas.microsoft.com/office/drawing/2014/main" val="1527969844"/>
                    </a:ext>
                  </a:extLst>
                </a:gridCol>
                <a:gridCol w="1974661">
                  <a:extLst>
                    <a:ext uri="{9D8B030D-6E8A-4147-A177-3AD203B41FA5}">
                      <a16:colId xmlns:a16="http://schemas.microsoft.com/office/drawing/2014/main" val="1128575092"/>
                    </a:ext>
                  </a:extLst>
                </a:gridCol>
                <a:gridCol w="1974661">
                  <a:extLst>
                    <a:ext uri="{9D8B030D-6E8A-4147-A177-3AD203B41FA5}">
                      <a16:colId xmlns:a16="http://schemas.microsoft.com/office/drawing/2014/main" val="3251132188"/>
                    </a:ext>
                  </a:extLst>
                </a:gridCol>
              </a:tblGrid>
              <a:tr h="342021">
                <a:tc>
                  <a:txBody>
                    <a:bodyPr/>
                    <a:lstStyle/>
                    <a:p>
                      <a:r>
                        <a:rPr lang="en-US" dirty="0"/>
                        <a:t>Order</a:t>
                      </a:r>
                      <a:endParaRPr lang="en-AU" dirty="0"/>
                    </a:p>
                  </a:txBody>
                  <a:tcPr/>
                </a:tc>
                <a:tc>
                  <a:txBody>
                    <a:bodyPr/>
                    <a:lstStyle/>
                    <a:p>
                      <a:r>
                        <a:rPr lang="en-US" dirty="0"/>
                        <a:t>Names</a:t>
                      </a:r>
                      <a:endParaRPr lang="en-AU" dirty="0"/>
                    </a:p>
                  </a:txBody>
                  <a:tcPr/>
                </a:tc>
                <a:tc>
                  <a:txBody>
                    <a:bodyPr/>
                    <a:lstStyle/>
                    <a:p>
                      <a:r>
                        <a:rPr lang="en-US" dirty="0"/>
                        <a:t>Features</a:t>
                      </a:r>
                      <a:endParaRPr lang="en-AU" dirty="0"/>
                    </a:p>
                  </a:txBody>
                  <a:tcPr/>
                </a:tc>
                <a:extLst>
                  <a:ext uri="{0D108BD9-81ED-4DB2-BD59-A6C34878D82A}">
                    <a16:rowId xmlns:a16="http://schemas.microsoft.com/office/drawing/2014/main" val="3588822501"/>
                  </a:ext>
                </a:extLst>
              </a:tr>
              <a:tr h="370840">
                <a:tc>
                  <a:txBody>
                    <a:bodyPr/>
                    <a:lstStyle/>
                    <a:p>
                      <a:r>
                        <a:rPr lang="en-US" dirty="0"/>
                        <a:t>n=1</a:t>
                      </a:r>
                      <a:endParaRPr lang="en-AU" dirty="0"/>
                    </a:p>
                  </a:txBody>
                  <a:tcPr/>
                </a:tc>
                <a:tc>
                  <a:txBody>
                    <a:bodyPr/>
                    <a:lstStyle/>
                    <a:p>
                      <a:r>
                        <a:rPr lang="en-US" dirty="0"/>
                        <a:t>Fundamental</a:t>
                      </a:r>
                      <a:br>
                        <a:rPr lang="en-US" dirty="0"/>
                      </a:br>
                      <a:r>
                        <a:rPr lang="en-US" dirty="0"/>
                        <a:t>1</a:t>
                      </a:r>
                      <a:r>
                        <a:rPr lang="en-US" baseline="30000" dirty="0"/>
                        <a:t>st</a:t>
                      </a:r>
                      <a:r>
                        <a:rPr lang="en-US" dirty="0"/>
                        <a:t> harmonic</a:t>
                      </a:r>
                      <a:endParaRPr lang="en-AU" dirty="0"/>
                    </a:p>
                  </a:txBody>
                  <a:tcPr/>
                </a:tc>
                <a:tc>
                  <a:txBody>
                    <a:bodyPr/>
                    <a:lstStyle/>
                    <a:p>
                      <a:r>
                        <a:rPr lang="en-US" dirty="0"/>
                        <a:t>2 P nodes</a:t>
                      </a:r>
                    </a:p>
                    <a:p>
                      <a:r>
                        <a:rPr lang="en-US" dirty="0"/>
                        <a:t>1 P antinode</a:t>
                      </a:r>
                      <a:endParaRPr lang="en-AU" dirty="0"/>
                    </a:p>
                  </a:txBody>
                  <a:tcPr/>
                </a:tc>
                <a:extLst>
                  <a:ext uri="{0D108BD9-81ED-4DB2-BD59-A6C34878D82A}">
                    <a16:rowId xmlns:a16="http://schemas.microsoft.com/office/drawing/2014/main" val="1669852843"/>
                  </a:ext>
                </a:extLst>
              </a:tr>
              <a:tr h="370840">
                <a:tc>
                  <a:txBody>
                    <a:bodyPr/>
                    <a:lstStyle/>
                    <a:p>
                      <a:r>
                        <a:rPr lang="en-US" dirty="0"/>
                        <a:t>n=2</a:t>
                      </a:r>
                      <a:endParaRPr lang="en-AU" dirty="0"/>
                    </a:p>
                  </a:txBody>
                  <a:tcPr/>
                </a:tc>
                <a:tc>
                  <a:txBody>
                    <a:bodyPr/>
                    <a:lstStyle/>
                    <a:p>
                      <a:r>
                        <a:rPr lang="en-US" dirty="0"/>
                        <a:t>1</a:t>
                      </a:r>
                      <a:r>
                        <a:rPr lang="en-US" baseline="30000" dirty="0"/>
                        <a:t>st</a:t>
                      </a:r>
                      <a:r>
                        <a:rPr lang="en-US" dirty="0"/>
                        <a:t> overtone</a:t>
                      </a:r>
                      <a:br>
                        <a:rPr lang="en-US" dirty="0"/>
                      </a:br>
                      <a:r>
                        <a:rPr lang="en-US" dirty="0"/>
                        <a:t>2</a:t>
                      </a:r>
                      <a:r>
                        <a:rPr lang="en-US" baseline="30000" dirty="0"/>
                        <a:t>nd</a:t>
                      </a:r>
                      <a:r>
                        <a:rPr lang="en-US" dirty="0"/>
                        <a:t> harmonic</a:t>
                      </a:r>
                      <a:endParaRPr lang="en-AU" dirty="0"/>
                    </a:p>
                  </a:txBody>
                  <a:tcPr/>
                </a:tc>
                <a:tc>
                  <a:txBody>
                    <a:bodyPr/>
                    <a:lstStyle/>
                    <a:p>
                      <a:r>
                        <a:rPr lang="en-US" dirty="0"/>
                        <a:t>3 P nodes</a:t>
                      </a:r>
                    </a:p>
                    <a:p>
                      <a:r>
                        <a:rPr lang="en-US" dirty="0"/>
                        <a:t>2 P antinode</a:t>
                      </a:r>
                      <a:endParaRPr lang="en-AU" dirty="0"/>
                    </a:p>
                  </a:txBody>
                  <a:tcPr/>
                </a:tc>
                <a:extLst>
                  <a:ext uri="{0D108BD9-81ED-4DB2-BD59-A6C34878D82A}">
                    <a16:rowId xmlns:a16="http://schemas.microsoft.com/office/drawing/2014/main" val="1771266297"/>
                  </a:ext>
                </a:extLst>
              </a:tr>
              <a:tr h="370840">
                <a:tc>
                  <a:txBody>
                    <a:bodyPr/>
                    <a:lstStyle/>
                    <a:p>
                      <a:r>
                        <a:rPr lang="en-US" dirty="0"/>
                        <a:t>n=3</a:t>
                      </a:r>
                      <a:endParaRPr lang="en-AU" dirty="0"/>
                    </a:p>
                  </a:txBody>
                  <a:tcPr/>
                </a:tc>
                <a:tc>
                  <a:txBody>
                    <a:bodyPr/>
                    <a:lstStyle/>
                    <a:p>
                      <a:r>
                        <a:rPr lang="en-US" dirty="0"/>
                        <a:t>2</a:t>
                      </a:r>
                      <a:r>
                        <a:rPr lang="en-US" baseline="30000" dirty="0"/>
                        <a:t>nd</a:t>
                      </a:r>
                      <a:r>
                        <a:rPr lang="en-US" dirty="0"/>
                        <a:t> overtone</a:t>
                      </a:r>
                      <a:br>
                        <a:rPr lang="en-US" dirty="0"/>
                      </a:br>
                      <a:r>
                        <a:rPr lang="en-US" dirty="0"/>
                        <a:t>3</a:t>
                      </a:r>
                      <a:r>
                        <a:rPr lang="en-US" baseline="30000" dirty="0"/>
                        <a:t>rd</a:t>
                      </a:r>
                      <a:r>
                        <a:rPr lang="en-US" dirty="0"/>
                        <a:t> harmonic</a:t>
                      </a:r>
                      <a:endParaRPr lang="en-AU" dirty="0"/>
                    </a:p>
                  </a:txBody>
                  <a:tcPr/>
                </a:tc>
                <a:tc>
                  <a:txBody>
                    <a:bodyPr/>
                    <a:lstStyle/>
                    <a:p>
                      <a:r>
                        <a:rPr lang="en-US" dirty="0"/>
                        <a:t>4 P nodes</a:t>
                      </a:r>
                    </a:p>
                    <a:p>
                      <a:r>
                        <a:rPr lang="en-US" dirty="0"/>
                        <a:t>3 P antinode</a:t>
                      </a:r>
                      <a:endParaRPr lang="en-AU" dirty="0"/>
                    </a:p>
                  </a:txBody>
                  <a:tcPr/>
                </a:tc>
                <a:extLst>
                  <a:ext uri="{0D108BD9-81ED-4DB2-BD59-A6C34878D82A}">
                    <a16:rowId xmlns:a16="http://schemas.microsoft.com/office/drawing/2014/main" val="3795599999"/>
                  </a:ext>
                </a:extLst>
              </a:tr>
              <a:tr h="370840">
                <a:tc>
                  <a:txBody>
                    <a:bodyPr/>
                    <a:lstStyle/>
                    <a:p>
                      <a:r>
                        <a:rPr lang="en-US" dirty="0"/>
                        <a:t>n=4</a:t>
                      </a:r>
                      <a:endParaRPr lang="en-AU" dirty="0"/>
                    </a:p>
                  </a:txBody>
                  <a:tcPr/>
                </a:tc>
                <a:tc>
                  <a:txBody>
                    <a:bodyPr/>
                    <a:lstStyle/>
                    <a:p>
                      <a:r>
                        <a:rPr lang="en-US" dirty="0"/>
                        <a:t>3</a:t>
                      </a:r>
                      <a:r>
                        <a:rPr lang="en-US" baseline="30000" dirty="0"/>
                        <a:t>rd</a:t>
                      </a:r>
                      <a:r>
                        <a:rPr lang="en-US" dirty="0"/>
                        <a:t> overtone</a:t>
                      </a:r>
                      <a:br>
                        <a:rPr lang="en-US" dirty="0"/>
                      </a:br>
                      <a:r>
                        <a:rPr lang="en-US" dirty="0"/>
                        <a:t>4</a:t>
                      </a:r>
                      <a:r>
                        <a:rPr lang="en-US" baseline="30000" dirty="0"/>
                        <a:t>th</a:t>
                      </a:r>
                      <a:r>
                        <a:rPr lang="en-US" dirty="0"/>
                        <a:t> harmonic</a:t>
                      </a:r>
                      <a:endParaRPr lang="en-AU" dirty="0"/>
                    </a:p>
                  </a:txBody>
                  <a:tcPr/>
                </a:tc>
                <a:tc>
                  <a:txBody>
                    <a:bodyPr/>
                    <a:lstStyle/>
                    <a:p>
                      <a:r>
                        <a:rPr lang="en-US" dirty="0"/>
                        <a:t>5 P nodes</a:t>
                      </a:r>
                    </a:p>
                    <a:p>
                      <a:r>
                        <a:rPr lang="en-US" dirty="0"/>
                        <a:t>4 P antinode</a:t>
                      </a:r>
                      <a:endParaRPr lang="en-AU" dirty="0"/>
                    </a:p>
                  </a:txBody>
                  <a:tcPr/>
                </a:tc>
                <a:extLst>
                  <a:ext uri="{0D108BD9-81ED-4DB2-BD59-A6C34878D82A}">
                    <a16:rowId xmlns:a16="http://schemas.microsoft.com/office/drawing/2014/main" val="1250473910"/>
                  </a:ext>
                </a:extLst>
              </a:tr>
              <a:tr h="370840">
                <a:tc>
                  <a:txBody>
                    <a:bodyPr/>
                    <a:lstStyle/>
                    <a:p>
                      <a:r>
                        <a:rPr lang="en-US" dirty="0"/>
                        <a:t>n=5</a:t>
                      </a:r>
                      <a:endParaRPr lang="en-AU" dirty="0"/>
                    </a:p>
                  </a:txBody>
                  <a:tcPr/>
                </a:tc>
                <a:tc>
                  <a:txBody>
                    <a:bodyPr/>
                    <a:lstStyle/>
                    <a:p>
                      <a:r>
                        <a:rPr lang="en-US" dirty="0"/>
                        <a:t>4</a:t>
                      </a:r>
                      <a:r>
                        <a:rPr lang="en-US" baseline="30000" dirty="0"/>
                        <a:t>th</a:t>
                      </a:r>
                      <a:r>
                        <a:rPr lang="en-US" dirty="0"/>
                        <a:t> overtone</a:t>
                      </a:r>
                      <a:br>
                        <a:rPr lang="en-US" dirty="0"/>
                      </a:br>
                      <a:r>
                        <a:rPr lang="en-US" dirty="0"/>
                        <a:t>5</a:t>
                      </a:r>
                      <a:r>
                        <a:rPr lang="en-US" baseline="30000" dirty="0"/>
                        <a:t>th</a:t>
                      </a:r>
                      <a:r>
                        <a:rPr lang="en-US" dirty="0"/>
                        <a:t> harmonic</a:t>
                      </a:r>
                      <a:endParaRPr lang="en-AU" dirty="0"/>
                    </a:p>
                  </a:txBody>
                  <a:tcPr/>
                </a:tc>
                <a:tc>
                  <a:txBody>
                    <a:bodyPr/>
                    <a:lstStyle/>
                    <a:p>
                      <a:r>
                        <a:rPr lang="en-US" dirty="0"/>
                        <a:t>6 P nodes</a:t>
                      </a:r>
                    </a:p>
                    <a:p>
                      <a:r>
                        <a:rPr lang="en-US" dirty="0"/>
                        <a:t>5 P antinode</a:t>
                      </a:r>
                      <a:endParaRPr lang="en-AU" dirty="0"/>
                    </a:p>
                  </a:txBody>
                  <a:tcPr/>
                </a:tc>
                <a:extLst>
                  <a:ext uri="{0D108BD9-81ED-4DB2-BD59-A6C34878D82A}">
                    <a16:rowId xmlns:a16="http://schemas.microsoft.com/office/drawing/2014/main" val="2251689836"/>
                  </a:ext>
                </a:extLst>
              </a:tr>
              <a:tr h="370840">
                <a:tc>
                  <a:txBody>
                    <a:bodyPr/>
                    <a:lstStyle/>
                    <a:p>
                      <a:r>
                        <a:rPr lang="en-US" dirty="0"/>
                        <a:t>n=6</a:t>
                      </a:r>
                      <a:endParaRPr lang="en-AU" dirty="0"/>
                    </a:p>
                  </a:txBody>
                  <a:tcPr/>
                </a:tc>
                <a:tc>
                  <a:txBody>
                    <a:bodyPr/>
                    <a:lstStyle/>
                    <a:p>
                      <a:r>
                        <a:rPr lang="en-US" dirty="0"/>
                        <a:t>5</a:t>
                      </a:r>
                      <a:r>
                        <a:rPr lang="en-US" baseline="30000" dirty="0"/>
                        <a:t>th</a:t>
                      </a:r>
                      <a:r>
                        <a:rPr lang="en-US" dirty="0"/>
                        <a:t> overtone</a:t>
                      </a:r>
                      <a:br>
                        <a:rPr lang="en-US" dirty="0"/>
                      </a:br>
                      <a:r>
                        <a:rPr lang="en-US" dirty="0"/>
                        <a:t>6</a:t>
                      </a:r>
                      <a:r>
                        <a:rPr lang="en-US" baseline="30000" dirty="0"/>
                        <a:t>th</a:t>
                      </a:r>
                      <a:r>
                        <a:rPr lang="en-US" dirty="0"/>
                        <a:t> harmonic</a:t>
                      </a:r>
                      <a:endParaRPr lang="en-AU" dirty="0"/>
                    </a:p>
                  </a:txBody>
                  <a:tcPr/>
                </a:tc>
                <a:tc>
                  <a:txBody>
                    <a:bodyPr/>
                    <a:lstStyle/>
                    <a:p>
                      <a:r>
                        <a:rPr lang="en-US" dirty="0"/>
                        <a:t>7 P nodes</a:t>
                      </a:r>
                    </a:p>
                    <a:p>
                      <a:r>
                        <a:rPr lang="en-US" dirty="0"/>
                        <a:t>6 P antinode</a:t>
                      </a:r>
                      <a:endParaRPr lang="en-AU" dirty="0"/>
                    </a:p>
                  </a:txBody>
                  <a:tcPr/>
                </a:tc>
                <a:extLst>
                  <a:ext uri="{0D108BD9-81ED-4DB2-BD59-A6C34878D82A}">
                    <a16:rowId xmlns:a16="http://schemas.microsoft.com/office/drawing/2014/main" val="4051501859"/>
                  </a:ext>
                </a:extLst>
              </a:tr>
            </a:tbl>
          </a:graphicData>
        </a:graphic>
      </p:graphicFrame>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933F12C3-A498-49EB-89C7-1EA44D273B6C}"/>
                  </a:ext>
                </a:extLst>
              </p:cNvPr>
              <p:cNvSpPr txBox="1"/>
              <p:nvPr/>
            </p:nvSpPr>
            <p:spPr>
              <a:xfrm>
                <a:off x="2326741" y="1710045"/>
                <a:ext cx="1573794" cy="89524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a:solidFill>
                            <a:prstClr val="black"/>
                          </a:solidFill>
                          <a:latin typeface="Cambria Math" panose="02040503050406030204" pitchFamily="18" charset="0"/>
                          <a:ea typeface="Cambria Math" panose="02040503050406030204" pitchFamily="18" charset="0"/>
                        </a:rPr>
                        <m:t>𝜆</m:t>
                      </m:r>
                      <m:r>
                        <a:rPr lang="en-US" i="1">
                          <a:solidFill>
                            <a:prstClr val="black"/>
                          </a:solidFill>
                          <a:latin typeface="Cambria Math" panose="02040503050406030204" pitchFamily="18" charset="0"/>
                          <a:ea typeface="Cambria Math" panose="02040503050406030204" pitchFamily="18" charset="0"/>
                        </a:rPr>
                        <m:t>=</m:t>
                      </m:r>
                      <m:f>
                        <m:fPr>
                          <m:ctrlPr>
                            <a:rPr lang="en-US" i="1">
                              <a:solidFill>
                                <a:prstClr val="black"/>
                              </a:solidFill>
                              <a:latin typeface="Cambria Math" panose="02040503050406030204" pitchFamily="18" charset="0"/>
                              <a:ea typeface="Cambria Math" panose="02040503050406030204" pitchFamily="18" charset="0"/>
                            </a:rPr>
                          </m:ctrlPr>
                        </m:fPr>
                        <m:num>
                          <m:r>
                            <a:rPr lang="en-US" i="1">
                              <a:solidFill>
                                <a:prstClr val="black"/>
                              </a:solidFill>
                              <a:latin typeface="Cambria Math" panose="02040503050406030204" pitchFamily="18" charset="0"/>
                              <a:ea typeface="Cambria Math" panose="02040503050406030204" pitchFamily="18" charset="0"/>
                            </a:rPr>
                            <m:t>2</m:t>
                          </m:r>
                          <m:r>
                            <a:rPr lang="en-US" i="1">
                              <a:solidFill>
                                <a:prstClr val="black"/>
                              </a:solidFill>
                              <a:latin typeface="Cambria Math" panose="02040503050406030204" pitchFamily="18" charset="0"/>
                              <a:ea typeface="Cambria Math" panose="02040503050406030204" pitchFamily="18" charset="0"/>
                            </a:rPr>
                            <m:t>𝑙</m:t>
                          </m:r>
                        </m:num>
                        <m:den>
                          <m:r>
                            <a:rPr lang="en-US" i="1">
                              <a:solidFill>
                                <a:prstClr val="black"/>
                              </a:solidFill>
                              <a:latin typeface="Cambria Math" panose="02040503050406030204" pitchFamily="18" charset="0"/>
                              <a:ea typeface="Cambria Math" panose="02040503050406030204" pitchFamily="18" charset="0"/>
                            </a:rPr>
                            <m:t>𝑛</m:t>
                          </m:r>
                        </m:den>
                      </m:f>
                    </m:oMath>
                  </m:oMathPara>
                </a14:m>
                <a:endParaRPr lang="en-AU" dirty="0"/>
              </a:p>
              <a:p>
                <a:endParaRPr lang="en-AU" dirty="0"/>
              </a:p>
            </p:txBody>
          </p:sp>
        </mc:Choice>
        <mc:Fallback xmlns="">
          <p:sp>
            <p:nvSpPr>
              <p:cNvPr id="8" name="TextBox 7">
                <a:extLst>
                  <a:ext uri="{FF2B5EF4-FFF2-40B4-BE49-F238E27FC236}">
                    <a16:creationId xmlns:a16="http://schemas.microsoft.com/office/drawing/2014/main" id="{933F12C3-A498-49EB-89C7-1EA44D273B6C}"/>
                  </a:ext>
                </a:extLst>
              </p:cNvPr>
              <p:cNvSpPr txBox="1">
                <a:spLocks noRot="1" noChangeAspect="1" noMove="1" noResize="1" noEditPoints="1" noAdjustHandles="1" noChangeArrowheads="1" noChangeShapeType="1" noTextEdit="1"/>
              </p:cNvSpPr>
              <p:nvPr/>
            </p:nvSpPr>
            <p:spPr>
              <a:xfrm>
                <a:off x="2326741" y="1710045"/>
                <a:ext cx="1573794" cy="895245"/>
              </a:xfrm>
              <a:prstGeom prst="rect">
                <a:avLst/>
              </a:prstGeom>
              <a:blipFill>
                <a:blip r:embed="rId2"/>
                <a:stretch>
                  <a:fillRect/>
                </a:stretch>
              </a:blipFill>
            </p:spPr>
            <p:txBody>
              <a:bodyPr/>
              <a:lstStyle/>
              <a:p>
                <a:r>
                  <a:rPr lang="en-AU">
                    <a:noFill/>
                  </a:rPr>
                  <a:t> </a:t>
                </a:r>
              </a:p>
            </p:txBody>
          </p:sp>
        </mc:Fallback>
      </mc:AlternateContent>
      <p:pic>
        <p:nvPicPr>
          <p:cNvPr id="16396" name="Picture 12" descr="Image result for standing wave pipe gif">
            <a:extLst>
              <a:ext uri="{FF2B5EF4-FFF2-40B4-BE49-F238E27FC236}">
                <a16:creationId xmlns:a16="http://schemas.microsoft.com/office/drawing/2014/main" id="{B4BE53A1-E430-403E-99F3-85AB643276F7}"/>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672107" y="4444324"/>
            <a:ext cx="2686050" cy="2276475"/>
          </a:xfrm>
          <a:prstGeom prst="rect">
            <a:avLst/>
          </a:prstGeom>
          <a:noFill/>
          <a:extLst>
            <a:ext uri="{909E8E84-426E-40DD-AFC4-6F175D3DCCD1}">
              <a14:hiddenFill xmlns:a14="http://schemas.microsoft.com/office/drawing/2010/main">
                <a:solidFill>
                  <a:srgbClr val="FFFFFF"/>
                </a:solidFill>
              </a14:hiddenFill>
            </a:ext>
          </a:extLst>
        </p:spPr>
      </p:pic>
      <p:grpSp>
        <p:nvGrpSpPr>
          <p:cNvPr id="16398" name="Group 16397">
            <a:extLst>
              <a:ext uri="{FF2B5EF4-FFF2-40B4-BE49-F238E27FC236}">
                <a16:creationId xmlns:a16="http://schemas.microsoft.com/office/drawing/2014/main" id="{3D3207F6-E43D-4BBE-A75F-492438DF339C}"/>
              </a:ext>
            </a:extLst>
          </p:cNvPr>
          <p:cNvGrpSpPr/>
          <p:nvPr/>
        </p:nvGrpSpPr>
        <p:grpSpPr>
          <a:xfrm>
            <a:off x="9015132" y="1564738"/>
            <a:ext cx="2723955" cy="1370225"/>
            <a:chOff x="9015132" y="1564738"/>
            <a:chExt cx="2723955" cy="1370225"/>
          </a:xfrm>
        </p:grpSpPr>
        <p:sp>
          <p:nvSpPr>
            <p:cNvPr id="49" name="TextBox 48">
              <a:extLst>
                <a:ext uri="{FF2B5EF4-FFF2-40B4-BE49-F238E27FC236}">
                  <a16:creationId xmlns:a16="http://schemas.microsoft.com/office/drawing/2014/main" id="{C2E2D2F8-FE46-4EEC-B6A4-702FFF208038}"/>
                </a:ext>
              </a:extLst>
            </p:cNvPr>
            <p:cNvSpPr txBox="1"/>
            <p:nvPr/>
          </p:nvSpPr>
          <p:spPr>
            <a:xfrm rot="16200000">
              <a:off x="8483908" y="2095962"/>
              <a:ext cx="1370225" cy="307777"/>
            </a:xfrm>
            <a:prstGeom prst="rect">
              <a:avLst/>
            </a:prstGeom>
            <a:noFill/>
          </p:spPr>
          <p:txBody>
            <a:bodyPr wrap="square" rtlCol="0">
              <a:spAutoFit/>
            </a:bodyPr>
            <a:lstStyle/>
            <a:p>
              <a:r>
                <a:rPr lang="en-US" sz="1400" dirty="0"/>
                <a:t>displacement</a:t>
              </a:r>
              <a:endParaRPr lang="en-AU" sz="1400" dirty="0"/>
            </a:p>
          </p:txBody>
        </p:sp>
        <p:grpSp>
          <p:nvGrpSpPr>
            <p:cNvPr id="5" name="Group 4">
              <a:extLst>
                <a:ext uri="{FF2B5EF4-FFF2-40B4-BE49-F238E27FC236}">
                  <a16:creationId xmlns:a16="http://schemas.microsoft.com/office/drawing/2014/main" id="{D298D1F5-1A26-41F3-973C-64BA9304B9E0}"/>
                </a:ext>
              </a:extLst>
            </p:cNvPr>
            <p:cNvGrpSpPr/>
            <p:nvPr/>
          </p:nvGrpSpPr>
          <p:grpSpPr>
            <a:xfrm>
              <a:off x="9288396" y="1822789"/>
              <a:ext cx="2450691" cy="869741"/>
              <a:chOff x="9940143" y="5633582"/>
              <a:chExt cx="1189075" cy="869741"/>
            </a:xfrm>
          </p:grpSpPr>
          <p:grpSp>
            <p:nvGrpSpPr>
              <p:cNvPr id="51" name="Group 50">
                <a:extLst>
                  <a:ext uri="{FF2B5EF4-FFF2-40B4-BE49-F238E27FC236}">
                    <a16:creationId xmlns:a16="http://schemas.microsoft.com/office/drawing/2014/main" id="{E68C5645-BADE-4167-A5BA-C5606C5C0E59}"/>
                  </a:ext>
                </a:extLst>
              </p:cNvPr>
              <p:cNvGrpSpPr/>
              <p:nvPr/>
            </p:nvGrpSpPr>
            <p:grpSpPr>
              <a:xfrm>
                <a:off x="9940143" y="5633582"/>
                <a:ext cx="1189075" cy="869740"/>
                <a:chOff x="2599113" y="3297382"/>
                <a:chExt cx="1141614" cy="3236426"/>
              </a:xfrm>
            </p:grpSpPr>
            <p:sp>
              <p:nvSpPr>
                <p:cNvPr id="55" name="Freeform: Shape 54">
                  <a:extLst>
                    <a:ext uri="{FF2B5EF4-FFF2-40B4-BE49-F238E27FC236}">
                      <a16:creationId xmlns:a16="http://schemas.microsoft.com/office/drawing/2014/main" id="{4FA3723A-D7FD-4852-82A7-B562DEAF7C04}"/>
                    </a:ext>
                  </a:extLst>
                </p:cNvPr>
                <p:cNvSpPr/>
                <p:nvPr/>
              </p:nvSpPr>
              <p:spPr>
                <a:xfrm>
                  <a:off x="2599113" y="3297382"/>
                  <a:ext cx="565266"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6" name="Freeform: Shape 55">
                  <a:extLst>
                    <a:ext uri="{FF2B5EF4-FFF2-40B4-BE49-F238E27FC236}">
                      <a16:creationId xmlns:a16="http://schemas.microsoft.com/office/drawing/2014/main" id="{26D45FFF-1B1E-4E42-865E-553A07343714}"/>
                    </a:ext>
                  </a:extLst>
                </p:cNvPr>
                <p:cNvSpPr/>
                <p:nvPr/>
              </p:nvSpPr>
              <p:spPr>
                <a:xfrm flipV="1">
                  <a:off x="3164378" y="4915595"/>
                  <a:ext cx="576349"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76349"/>
                    <a:gd name="connsiteY0" fmla="*/ 1618211 h 1618211"/>
                    <a:gd name="connsiteX1" fmla="*/ 576349 w 576349"/>
                    <a:gd name="connsiteY1" fmla="*/ 0 h 1618211"/>
                  </a:gdLst>
                  <a:ahLst/>
                  <a:cxnLst>
                    <a:cxn ang="0">
                      <a:pos x="connsiteX0" y="connsiteY0"/>
                    </a:cxn>
                    <a:cxn ang="0">
                      <a:pos x="connsiteX1" y="connsiteY1"/>
                    </a:cxn>
                  </a:cxnLst>
                  <a:rect l="l" t="t" r="r" b="b"/>
                  <a:pathLst>
                    <a:path w="576349" h="1618211">
                      <a:moveTo>
                        <a:pt x="0" y="1618211"/>
                      </a:moveTo>
                      <a:cubicBezTo>
                        <a:pt x="193040" y="809105"/>
                        <a:pt x="386080" y="0"/>
                        <a:pt x="57634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52" name="Group 51">
                <a:extLst>
                  <a:ext uri="{FF2B5EF4-FFF2-40B4-BE49-F238E27FC236}">
                    <a16:creationId xmlns:a16="http://schemas.microsoft.com/office/drawing/2014/main" id="{AC177C29-9C04-4E9C-948A-8CCAEEA0EA05}"/>
                  </a:ext>
                </a:extLst>
              </p:cNvPr>
              <p:cNvGrpSpPr/>
              <p:nvPr/>
            </p:nvGrpSpPr>
            <p:grpSpPr>
              <a:xfrm flipV="1">
                <a:off x="9940143" y="5633583"/>
                <a:ext cx="1189075" cy="869740"/>
                <a:chOff x="2599113" y="3297378"/>
                <a:chExt cx="1141614" cy="3236426"/>
              </a:xfrm>
            </p:grpSpPr>
            <p:sp>
              <p:nvSpPr>
                <p:cNvPr id="53" name="Freeform: Shape 52">
                  <a:extLst>
                    <a:ext uri="{FF2B5EF4-FFF2-40B4-BE49-F238E27FC236}">
                      <a16:creationId xmlns:a16="http://schemas.microsoft.com/office/drawing/2014/main" id="{129B75B7-A54C-4B32-BF45-4550D03E76A5}"/>
                    </a:ext>
                  </a:extLst>
                </p:cNvPr>
                <p:cNvSpPr/>
                <p:nvPr/>
              </p:nvSpPr>
              <p:spPr>
                <a:xfrm>
                  <a:off x="2599113" y="3297378"/>
                  <a:ext cx="565266"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4" name="Freeform: Shape 53">
                  <a:extLst>
                    <a:ext uri="{FF2B5EF4-FFF2-40B4-BE49-F238E27FC236}">
                      <a16:creationId xmlns:a16="http://schemas.microsoft.com/office/drawing/2014/main" id="{9233B975-AB0A-430A-A2E9-0AB1420D7E48}"/>
                    </a:ext>
                  </a:extLst>
                </p:cNvPr>
                <p:cNvSpPr/>
                <p:nvPr/>
              </p:nvSpPr>
              <p:spPr>
                <a:xfrm flipV="1">
                  <a:off x="3164378" y="4915595"/>
                  <a:ext cx="576349" cy="1618209"/>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76349"/>
                    <a:gd name="connsiteY0" fmla="*/ 1618211 h 1618211"/>
                    <a:gd name="connsiteX1" fmla="*/ 576349 w 576349"/>
                    <a:gd name="connsiteY1" fmla="*/ 0 h 1618211"/>
                  </a:gdLst>
                  <a:ahLst/>
                  <a:cxnLst>
                    <a:cxn ang="0">
                      <a:pos x="connsiteX0" y="connsiteY0"/>
                    </a:cxn>
                    <a:cxn ang="0">
                      <a:pos x="connsiteX1" y="connsiteY1"/>
                    </a:cxn>
                  </a:cxnLst>
                  <a:rect l="l" t="t" r="r" b="b"/>
                  <a:pathLst>
                    <a:path w="576349" h="1618211">
                      <a:moveTo>
                        <a:pt x="0" y="1618211"/>
                      </a:moveTo>
                      <a:cubicBezTo>
                        <a:pt x="193040" y="809105"/>
                        <a:pt x="386080" y="0"/>
                        <a:pt x="57634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grpSp>
        </p:grpSp>
        <p:grpSp>
          <p:nvGrpSpPr>
            <p:cNvPr id="16395" name="Group 16394">
              <a:extLst>
                <a:ext uri="{FF2B5EF4-FFF2-40B4-BE49-F238E27FC236}">
                  <a16:creationId xmlns:a16="http://schemas.microsoft.com/office/drawing/2014/main" id="{754553B1-7959-42BA-8747-B33FEF0CCF8E}"/>
                </a:ext>
              </a:extLst>
            </p:cNvPr>
            <p:cNvGrpSpPr/>
            <p:nvPr/>
          </p:nvGrpSpPr>
          <p:grpSpPr>
            <a:xfrm>
              <a:off x="9271248" y="1821197"/>
              <a:ext cx="2467833" cy="871332"/>
              <a:chOff x="9271248" y="1821197"/>
              <a:chExt cx="2467833" cy="871332"/>
            </a:xfrm>
          </p:grpSpPr>
          <p:cxnSp>
            <p:nvCxnSpPr>
              <p:cNvPr id="16393" name="Straight Connector 16392">
                <a:extLst>
                  <a:ext uri="{FF2B5EF4-FFF2-40B4-BE49-F238E27FC236}">
                    <a16:creationId xmlns:a16="http://schemas.microsoft.com/office/drawing/2014/main" id="{56D65A7C-9880-4F43-8232-449B6A1F40C9}"/>
                  </a:ext>
                </a:extLst>
              </p:cNvPr>
              <p:cNvCxnSpPr/>
              <p:nvPr/>
            </p:nvCxnSpPr>
            <p:spPr>
              <a:xfrm>
                <a:off x="9271248" y="1821197"/>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35AD359F-D42D-4831-9BC4-A8F73F97D73E}"/>
                  </a:ext>
                </a:extLst>
              </p:cNvPr>
              <p:cNvCxnSpPr/>
              <p:nvPr/>
            </p:nvCxnSpPr>
            <p:spPr>
              <a:xfrm>
                <a:off x="9271248" y="2692529"/>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397" name="Group 16396">
            <a:extLst>
              <a:ext uri="{FF2B5EF4-FFF2-40B4-BE49-F238E27FC236}">
                <a16:creationId xmlns:a16="http://schemas.microsoft.com/office/drawing/2014/main" id="{367A7301-A0EF-41CD-911E-EF4C04C95BA0}"/>
              </a:ext>
            </a:extLst>
          </p:cNvPr>
          <p:cNvGrpSpPr/>
          <p:nvPr/>
        </p:nvGrpSpPr>
        <p:grpSpPr>
          <a:xfrm>
            <a:off x="9015132" y="3004531"/>
            <a:ext cx="2728242" cy="1370225"/>
            <a:chOff x="9015132" y="3004531"/>
            <a:chExt cx="2728242" cy="1370225"/>
          </a:xfrm>
        </p:grpSpPr>
        <p:sp>
          <p:nvSpPr>
            <p:cNvPr id="79" name="TextBox 78">
              <a:extLst>
                <a:ext uri="{FF2B5EF4-FFF2-40B4-BE49-F238E27FC236}">
                  <a16:creationId xmlns:a16="http://schemas.microsoft.com/office/drawing/2014/main" id="{10377C83-432D-4C3A-AF34-65B5620048CA}"/>
                </a:ext>
              </a:extLst>
            </p:cNvPr>
            <p:cNvSpPr txBox="1"/>
            <p:nvPr/>
          </p:nvSpPr>
          <p:spPr>
            <a:xfrm rot="16200000">
              <a:off x="8483908" y="3535755"/>
              <a:ext cx="1370225" cy="307777"/>
            </a:xfrm>
            <a:prstGeom prst="rect">
              <a:avLst/>
            </a:prstGeom>
            <a:noFill/>
          </p:spPr>
          <p:txBody>
            <a:bodyPr wrap="square" rtlCol="0">
              <a:spAutoFit/>
            </a:bodyPr>
            <a:lstStyle/>
            <a:p>
              <a:r>
                <a:rPr lang="en-US" sz="1400" dirty="0"/>
                <a:t>displacement</a:t>
              </a:r>
              <a:endParaRPr lang="en-AU" sz="1400" dirty="0"/>
            </a:p>
          </p:txBody>
        </p:sp>
        <p:grpSp>
          <p:nvGrpSpPr>
            <p:cNvPr id="16385" name="Group 16384">
              <a:extLst>
                <a:ext uri="{FF2B5EF4-FFF2-40B4-BE49-F238E27FC236}">
                  <a16:creationId xmlns:a16="http://schemas.microsoft.com/office/drawing/2014/main" id="{F0B4E1E5-BE99-4626-BB16-1BC419B81856}"/>
                </a:ext>
              </a:extLst>
            </p:cNvPr>
            <p:cNvGrpSpPr/>
            <p:nvPr/>
          </p:nvGrpSpPr>
          <p:grpSpPr>
            <a:xfrm>
              <a:off x="9288396" y="3264172"/>
              <a:ext cx="2454978" cy="869745"/>
              <a:chOff x="7073925" y="4459940"/>
              <a:chExt cx="4901382" cy="869745"/>
            </a:xfrm>
          </p:grpSpPr>
          <p:grpSp>
            <p:nvGrpSpPr>
              <p:cNvPr id="80" name="Group 79">
                <a:extLst>
                  <a:ext uri="{FF2B5EF4-FFF2-40B4-BE49-F238E27FC236}">
                    <a16:creationId xmlns:a16="http://schemas.microsoft.com/office/drawing/2014/main" id="{9A6C64C4-D6D3-461F-8417-81241699BC73}"/>
                  </a:ext>
                </a:extLst>
              </p:cNvPr>
              <p:cNvGrpSpPr/>
              <p:nvPr/>
            </p:nvGrpSpPr>
            <p:grpSpPr>
              <a:xfrm>
                <a:off x="9524616" y="4459944"/>
                <a:ext cx="2450691" cy="869741"/>
                <a:chOff x="9940143" y="5633582"/>
                <a:chExt cx="1189075" cy="869741"/>
              </a:xfrm>
            </p:grpSpPr>
            <p:grpSp>
              <p:nvGrpSpPr>
                <p:cNvPr id="81" name="Group 80">
                  <a:extLst>
                    <a:ext uri="{FF2B5EF4-FFF2-40B4-BE49-F238E27FC236}">
                      <a16:creationId xmlns:a16="http://schemas.microsoft.com/office/drawing/2014/main" id="{77E3FB93-7184-4FEE-8E97-B81C1CC7F0E0}"/>
                    </a:ext>
                  </a:extLst>
                </p:cNvPr>
                <p:cNvGrpSpPr/>
                <p:nvPr/>
              </p:nvGrpSpPr>
              <p:grpSpPr>
                <a:xfrm>
                  <a:off x="9940143" y="5633582"/>
                  <a:ext cx="1189075" cy="869740"/>
                  <a:chOff x="2599113" y="3297382"/>
                  <a:chExt cx="1141614" cy="3236426"/>
                </a:xfrm>
              </p:grpSpPr>
              <p:sp>
                <p:nvSpPr>
                  <p:cNvPr id="85" name="Freeform: Shape 84">
                    <a:extLst>
                      <a:ext uri="{FF2B5EF4-FFF2-40B4-BE49-F238E27FC236}">
                        <a16:creationId xmlns:a16="http://schemas.microsoft.com/office/drawing/2014/main" id="{8CADFEC6-5A2C-4C82-81CD-0284E3C90B33}"/>
                      </a:ext>
                    </a:extLst>
                  </p:cNvPr>
                  <p:cNvSpPr/>
                  <p:nvPr/>
                </p:nvSpPr>
                <p:spPr>
                  <a:xfrm>
                    <a:off x="2599113" y="3297382"/>
                    <a:ext cx="565266"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6" name="Freeform: Shape 85">
                    <a:extLst>
                      <a:ext uri="{FF2B5EF4-FFF2-40B4-BE49-F238E27FC236}">
                        <a16:creationId xmlns:a16="http://schemas.microsoft.com/office/drawing/2014/main" id="{C84AEE64-3768-4A0C-BDC4-DC925C41F936}"/>
                      </a:ext>
                    </a:extLst>
                  </p:cNvPr>
                  <p:cNvSpPr/>
                  <p:nvPr/>
                </p:nvSpPr>
                <p:spPr>
                  <a:xfrm flipV="1">
                    <a:off x="3164378" y="4915595"/>
                    <a:ext cx="576349"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76349"/>
                      <a:gd name="connsiteY0" fmla="*/ 1618211 h 1618211"/>
                      <a:gd name="connsiteX1" fmla="*/ 576349 w 576349"/>
                      <a:gd name="connsiteY1" fmla="*/ 0 h 1618211"/>
                    </a:gdLst>
                    <a:ahLst/>
                    <a:cxnLst>
                      <a:cxn ang="0">
                        <a:pos x="connsiteX0" y="connsiteY0"/>
                      </a:cxn>
                      <a:cxn ang="0">
                        <a:pos x="connsiteX1" y="connsiteY1"/>
                      </a:cxn>
                    </a:cxnLst>
                    <a:rect l="l" t="t" r="r" b="b"/>
                    <a:pathLst>
                      <a:path w="576349" h="1618211">
                        <a:moveTo>
                          <a:pt x="0" y="1618211"/>
                        </a:moveTo>
                        <a:cubicBezTo>
                          <a:pt x="193040" y="809105"/>
                          <a:pt x="386080" y="0"/>
                          <a:pt x="57634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82" name="Group 81">
                  <a:extLst>
                    <a:ext uri="{FF2B5EF4-FFF2-40B4-BE49-F238E27FC236}">
                      <a16:creationId xmlns:a16="http://schemas.microsoft.com/office/drawing/2014/main" id="{9E42497B-04A0-4A67-A490-5F38A936B4A3}"/>
                    </a:ext>
                  </a:extLst>
                </p:cNvPr>
                <p:cNvGrpSpPr/>
                <p:nvPr/>
              </p:nvGrpSpPr>
              <p:grpSpPr>
                <a:xfrm flipV="1">
                  <a:off x="9940143" y="5633583"/>
                  <a:ext cx="1189075" cy="869740"/>
                  <a:chOff x="2599113" y="3297378"/>
                  <a:chExt cx="1141614" cy="3236426"/>
                </a:xfrm>
              </p:grpSpPr>
              <p:sp>
                <p:nvSpPr>
                  <p:cNvPr id="83" name="Freeform: Shape 82">
                    <a:extLst>
                      <a:ext uri="{FF2B5EF4-FFF2-40B4-BE49-F238E27FC236}">
                        <a16:creationId xmlns:a16="http://schemas.microsoft.com/office/drawing/2014/main" id="{9237996B-4FB0-40DB-83C3-63338ED9EF1A}"/>
                      </a:ext>
                    </a:extLst>
                  </p:cNvPr>
                  <p:cNvSpPr/>
                  <p:nvPr/>
                </p:nvSpPr>
                <p:spPr>
                  <a:xfrm>
                    <a:off x="2599113" y="3297378"/>
                    <a:ext cx="565266"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4" name="Freeform: Shape 83">
                    <a:extLst>
                      <a:ext uri="{FF2B5EF4-FFF2-40B4-BE49-F238E27FC236}">
                        <a16:creationId xmlns:a16="http://schemas.microsoft.com/office/drawing/2014/main" id="{AE3FADAA-F1F3-411D-A009-B88237100FF1}"/>
                      </a:ext>
                    </a:extLst>
                  </p:cNvPr>
                  <p:cNvSpPr/>
                  <p:nvPr/>
                </p:nvSpPr>
                <p:spPr>
                  <a:xfrm flipV="1">
                    <a:off x="3164378" y="4915595"/>
                    <a:ext cx="576349" cy="1618209"/>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76349"/>
                      <a:gd name="connsiteY0" fmla="*/ 1618211 h 1618211"/>
                      <a:gd name="connsiteX1" fmla="*/ 576349 w 576349"/>
                      <a:gd name="connsiteY1" fmla="*/ 0 h 1618211"/>
                    </a:gdLst>
                    <a:ahLst/>
                    <a:cxnLst>
                      <a:cxn ang="0">
                        <a:pos x="connsiteX0" y="connsiteY0"/>
                      </a:cxn>
                      <a:cxn ang="0">
                        <a:pos x="connsiteX1" y="connsiteY1"/>
                      </a:cxn>
                    </a:cxnLst>
                    <a:rect l="l" t="t" r="r" b="b"/>
                    <a:pathLst>
                      <a:path w="576349" h="1618211">
                        <a:moveTo>
                          <a:pt x="0" y="1618211"/>
                        </a:moveTo>
                        <a:cubicBezTo>
                          <a:pt x="193040" y="809105"/>
                          <a:pt x="386080" y="0"/>
                          <a:pt x="57634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grpSp>
          </p:grpSp>
          <p:grpSp>
            <p:nvGrpSpPr>
              <p:cNvPr id="93" name="Group 92">
                <a:extLst>
                  <a:ext uri="{FF2B5EF4-FFF2-40B4-BE49-F238E27FC236}">
                    <a16:creationId xmlns:a16="http://schemas.microsoft.com/office/drawing/2014/main" id="{428428E0-38CE-4280-9A8D-5DF5CE3BE6EF}"/>
                  </a:ext>
                </a:extLst>
              </p:cNvPr>
              <p:cNvGrpSpPr/>
              <p:nvPr/>
            </p:nvGrpSpPr>
            <p:grpSpPr>
              <a:xfrm>
                <a:off x="7073925" y="4459940"/>
                <a:ext cx="2450691" cy="869741"/>
                <a:chOff x="9940143" y="5633582"/>
                <a:chExt cx="1189075" cy="869741"/>
              </a:xfrm>
            </p:grpSpPr>
            <p:grpSp>
              <p:nvGrpSpPr>
                <p:cNvPr id="94" name="Group 93">
                  <a:extLst>
                    <a:ext uri="{FF2B5EF4-FFF2-40B4-BE49-F238E27FC236}">
                      <a16:creationId xmlns:a16="http://schemas.microsoft.com/office/drawing/2014/main" id="{BC3E3552-1F6D-4212-9B44-F93900020286}"/>
                    </a:ext>
                  </a:extLst>
                </p:cNvPr>
                <p:cNvGrpSpPr/>
                <p:nvPr/>
              </p:nvGrpSpPr>
              <p:grpSpPr>
                <a:xfrm>
                  <a:off x="9940143" y="5633582"/>
                  <a:ext cx="1189075" cy="869740"/>
                  <a:chOff x="2599113" y="3297382"/>
                  <a:chExt cx="1141614" cy="3236426"/>
                </a:xfrm>
              </p:grpSpPr>
              <p:sp>
                <p:nvSpPr>
                  <p:cNvPr id="98" name="Freeform: Shape 97">
                    <a:extLst>
                      <a:ext uri="{FF2B5EF4-FFF2-40B4-BE49-F238E27FC236}">
                        <a16:creationId xmlns:a16="http://schemas.microsoft.com/office/drawing/2014/main" id="{E9B530A3-E0DB-4D4E-95FA-D2246AB40F31}"/>
                      </a:ext>
                    </a:extLst>
                  </p:cNvPr>
                  <p:cNvSpPr/>
                  <p:nvPr/>
                </p:nvSpPr>
                <p:spPr>
                  <a:xfrm>
                    <a:off x="2599113" y="3297382"/>
                    <a:ext cx="565266"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9" name="Freeform: Shape 98">
                    <a:extLst>
                      <a:ext uri="{FF2B5EF4-FFF2-40B4-BE49-F238E27FC236}">
                        <a16:creationId xmlns:a16="http://schemas.microsoft.com/office/drawing/2014/main" id="{355FA11C-1B85-4E38-968A-D63BD3110BBB}"/>
                      </a:ext>
                    </a:extLst>
                  </p:cNvPr>
                  <p:cNvSpPr/>
                  <p:nvPr/>
                </p:nvSpPr>
                <p:spPr>
                  <a:xfrm flipV="1">
                    <a:off x="3164378" y="4915595"/>
                    <a:ext cx="576349"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76349"/>
                      <a:gd name="connsiteY0" fmla="*/ 1618211 h 1618211"/>
                      <a:gd name="connsiteX1" fmla="*/ 576349 w 576349"/>
                      <a:gd name="connsiteY1" fmla="*/ 0 h 1618211"/>
                    </a:gdLst>
                    <a:ahLst/>
                    <a:cxnLst>
                      <a:cxn ang="0">
                        <a:pos x="connsiteX0" y="connsiteY0"/>
                      </a:cxn>
                      <a:cxn ang="0">
                        <a:pos x="connsiteX1" y="connsiteY1"/>
                      </a:cxn>
                    </a:cxnLst>
                    <a:rect l="l" t="t" r="r" b="b"/>
                    <a:pathLst>
                      <a:path w="576349" h="1618211">
                        <a:moveTo>
                          <a:pt x="0" y="1618211"/>
                        </a:moveTo>
                        <a:cubicBezTo>
                          <a:pt x="193040" y="809105"/>
                          <a:pt x="386080" y="0"/>
                          <a:pt x="57634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95" name="Group 94">
                  <a:extLst>
                    <a:ext uri="{FF2B5EF4-FFF2-40B4-BE49-F238E27FC236}">
                      <a16:creationId xmlns:a16="http://schemas.microsoft.com/office/drawing/2014/main" id="{21B26F0F-C7F1-473B-BE9F-D04D9C5416CB}"/>
                    </a:ext>
                  </a:extLst>
                </p:cNvPr>
                <p:cNvGrpSpPr/>
                <p:nvPr/>
              </p:nvGrpSpPr>
              <p:grpSpPr>
                <a:xfrm flipV="1">
                  <a:off x="9940143" y="5633583"/>
                  <a:ext cx="1189075" cy="869740"/>
                  <a:chOff x="2599113" y="3297378"/>
                  <a:chExt cx="1141614" cy="3236426"/>
                </a:xfrm>
              </p:grpSpPr>
              <p:sp>
                <p:nvSpPr>
                  <p:cNvPr id="96" name="Freeform: Shape 95">
                    <a:extLst>
                      <a:ext uri="{FF2B5EF4-FFF2-40B4-BE49-F238E27FC236}">
                        <a16:creationId xmlns:a16="http://schemas.microsoft.com/office/drawing/2014/main" id="{80F3F35D-CACE-4F26-A651-8F306F54244F}"/>
                      </a:ext>
                    </a:extLst>
                  </p:cNvPr>
                  <p:cNvSpPr/>
                  <p:nvPr/>
                </p:nvSpPr>
                <p:spPr>
                  <a:xfrm>
                    <a:off x="2599113" y="3297378"/>
                    <a:ext cx="565266"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7" name="Freeform: Shape 96">
                    <a:extLst>
                      <a:ext uri="{FF2B5EF4-FFF2-40B4-BE49-F238E27FC236}">
                        <a16:creationId xmlns:a16="http://schemas.microsoft.com/office/drawing/2014/main" id="{43DF396D-FD5E-4885-B7A6-58CF2A5DFD96}"/>
                      </a:ext>
                    </a:extLst>
                  </p:cNvPr>
                  <p:cNvSpPr/>
                  <p:nvPr/>
                </p:nvSpPr>
                <p:spPr>
                  <a:xfrm flipV="1">
                    <a:off x="3164378" y="4915595"/>
                    <a:ext cx="576349" cy="1618209"/>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76349"/>
                      <a:gd name="connsiteY0" fmla="*/ 1618211 h 1618211"/>
                      <a:gd name="connsiteX1" fmla="*/ 576349 w 576349"/>
                      <a:gd name="connsiteY1" fmla="*/ 0 h 1618211"/>
                    </a:gdLst>
                    <a:ahLst/>
                    <a:cxnLst>
                      <a:cxn ang="0">
                        <a:pos x="connsiteX0" y="connsiteY0"/>
                      </a:cxn>
                      <a:cxn ang="0">
                        <a:pos x="connsiteX1" y="connsiteY1"/>
                      </a:cxn>
                    </a:cxnLst>
                    <a:rect l="l" t="t" r="r" b="b"/>
                    <a:pathLst>
                      <a:path w="576349" h="1618211">
                        <a:moveTo>
                          <a:pt x="0" y="1618211"/>
                        </a:moveTo>
                        <a:cubicBezTo>
                          <a:pt x="193040" y="809105"/>
                          <a:pt x="386080" y="0"/>
                          <a:pt x="57634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grpSp>
          </p:grpSp>
        </p:grpSp>
        <p:grpSp>
          <p:nvGrpSpPr>
            <p:cNvPr id="108" name="Group 107">
              <a:extLst>
                <a:ext uri="{FF2B5EF4-FFF2-40B4-BE49-F238E27FC236}">
                  <a16:creationId xmlns:a16="http://schemas.microsoft.com/office/drawing/2014/main" id="{DC5B458E-CD0C-4D0C-8D0E-6E980982FB4F}"/>
                </a:ext>
              </a:extLst>
            </p:cNvPr>
            <p:cNvGrpSpPr/>
            <p:nvPr/>
          </p:nvGrpSpPr>
          <p:grpSpPr>
            <a:xfrm>
              <a:off x="9275541" y="3269569"/>
              <a:ext cx="2467833" cy="871332"/>
              <a:chOff x="9271248" y="1821197"/>
              <a:chExt cx="2467833" cy="871332"/>
            </a:xfrm>
          </p:grpSpPr>
          <p:cxnSp>
            <p:nvCxnSpPr>
              <p:cNvPr id="109" name="Straight Connector 108">
                <a:extLst>
                  <a:ext uri="{FF2B5EF4-FFF2-40B4-BE49-F238E27FC236}">
                    <a16:creationId xmlns:a16="http://schemas.microsoft.com/office/drawing/2014/main" id="{5929BE78-5299-4EC0-AF8D-015A51BB175E}"/>
                  </a:ext>
                </a:extLst>
              </p:cNvPr>
              <p:cNvCxnSpPr/>
              <p:nvPr/>
            </p:nvCxnSpPr>
            <p:spPr>
              <a:xfrm>
                <a:off x="9271248" y="1821197"/>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453A5F32-4252-42FE-92E6-90BCECBAFE58}"/>
                  </a:ext>
                </a:extLst>
              </p:cNvPr>
              <p:cNvCxnSpPr/>
              <p:nvPr/>
            </p:nvCxnSpPr>
            <p:spPr>
              <a:xfrm>
                <a:off x="9271248" y="2692529"/>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399" name="Group 16398">
            <a:extLst>
              <a:ext uri="{FF2B5EF4-FFF2-40B4-BE49-F238E27FC236}">
                <a16:creationId xmlns:a16="http://schemas.microsoft.com/office/drawing/2014/main" id="{6F5FDC06-BFFF-41B0-A58D-DE7CD17C18F2}"/>
              </a:ext>
            </a:extLst>
          </p:cNvPr>
          <p:cNvGrpSpPr/>
          <p:nvPr/>
        </p:nvGrpSpPr>
        <p:grpSpPr>
          <a:xfrm>
            <a:off x="6096000" y="3167989"/>
            <a:ext cx="2756124" cy="974218"/>
            <a:chOff x="6096000" y="3167989"/>
            <a:chExt cx="2756124" cy="974218"/>
          </a:xfrm>
        </p:grpSpPr>
        <p:sp>
          <p:nvSpPr>
            <p:cNvPr id="71" name="TextBox 70">
              <a:extLst>
                <a:ext uri="{FF2B5EF4-FFF2-40B4-BE49-F238E27FC236}">
                  <a16:creationId xmlns:a16="http://schemas.microsoft.com/office/drawing/2014/main" id="{D0263428-2829-43B4-B7EA-F258E254797D}"/>
                </a:ext>
              </a:extLst>
            </p:cNvPr>
            <p:cNvSpPr txBox="1"/>
            <p:nvPr/>
          </p:nvSpPr>
          <p:spPr>
            <a:xfrm rot="16200000">
              <a:off x="5762780" y="3501209"/>
              <a:ext cx="974217" cy="307777"/>
            </a:xfrm>
            <a:prstGeom prst="rect">
              <a:avLst/>
            </a:prstGeom>
            <a:noFill/>
          </p:spPr>
          <p:txBody>
            <a:bodyPr wrap="square" rtlCol="0">
              <a:spAutoFit/>
            </a:bodyPr>
            <a:lstStyle/>
            <a:p>
              <a:r>
                <a:rPr lang="en-US" sz="1400" dirty="0"/>
                <a:t>pressure</a:t>
              </a:r>
              <a:endParaRPr lang="en-AU" sz="1400" dirty="0"/>
            </a:p>
          </p:txBody>
        </p:sp>
        <p:grpSp>
          <p:nvGrpSpPr>
            <p:cNvPr id="9" name="Group 8">
              <a:extLst>
                <a:ext uri="{FF2B5EF4-FFF2-40B4-BE49-F238E27FC236}">
                  <a16:creationId xmlns:a16="http://schemas.microsoft.com/office/drawing/2014/main" id="{8FD57499-A9D5-491A-8F34-52CDFC19D1EC}"/>
                </a:ext>
              </a:extLst>
            </p:cNvPr>
            <p:cNvGrpSpPr/>
            <p:nvPr/>
          </p:nvGrpSpPr>
          <p:grpSpPr>
            <a:xfrm>
              <a:off x="6384287" y="3262580"/>
              <a:ext cx="2467837" cy="869743"/>
              <a:chOff x="6384287" y="3262580"/>
              <a:chExt cx="4935675" cy="869743"/>
            </a:xfrm>
          </p:grpSpPr>
          <p:grpSp>
            <p:nvGrpSpPr>
              <p:cNvPr id="72" name="Group 71">
                <a:extLst>
                  <a:ext uri="{FF2B5EF4-FFF2-40B4-BE49-F238E27FC236}">
                    <a16:creationId xmlns:a16="http://schemas.microsoft.com/office/drawing/2014/main" id="{EEA1F8C9-53F4-434E-8CE5-AF60DE140573}"/>
                  </a:ext>
                </a:extLst>
              </p:cNvPr>
              <p:cNvGrpSpPr/>
              <p:nvPr/>
            </p:nvGrpSpPr>
            <p:grpSpPr>
              <a:xfrm>
                <a:off x="6384287" y="3262582"/>
                <a:ext cx="2467838" cy="869741"/>
                <a:chOff x="6373900" y="5617617"/>
                <a:chExt cx="2835019" cy="869741"/>
              </a:xfrm>
            </p:grpSpPr>
            <p:sp>
              <p:nvSpPr>
                <p:cNvPr id="73" name="Freeform: Shape 72">
                  <a:extLst>
                    <a:ext uri="{FF2B5EF4-FFF2-40B4-BE49-F238E27FC236}">
                      <a16:creationId xmlns:a16="http://schemas.microsoft.com/office/drawing/2014/main" id="{63AB5FFD-F459-406B-8A8F-8D3E2A6BFFBF}"/>
                    </a:ext>
                  </a:extLst>
                </p:cNvPr>
                <p:cNvSpPr/>
                <p:nvPr/>
              </p:nvSpPr>
              <p:spPr>
                <a:xfrm>
                  <a:off x="6373900" y="5617617"/>
                  <a:ext cx="2835019"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4" name="Freeform: Shape 73">
                  <a:extLst>
                    <a:ext uri="{FF2B5EF4-FFF2-40B4-BE49-F238E27FC236}">
                      <a16:creationId xmlns:a16="http://schemas.microsoft.com/office/drawing/2014/main" id="{E67C62BB-CA33-4D7B-B491-06B5D65AFFE1}"/>
                    </a:ext>
                  </a:extLst>
                </p:cNvPr>
                <p:cNvSpPr/>
                <p:nvPr/>
              </p:nvSpPr>
              <p:spPr>
                <a:xfrm flipV="1">
                  <a:off x="6373900" y="6052488"/>
                  <a:ext cx="2835018"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89" name="Freeform: Shape 88">
                <a:extLst>
                  <a:ext uri="{FF2B5EF4-FFF2-40B4-BE49-F238E27FC236}">
                    <a16:creationId xmlns:a16="http://schemas.microsoft.com/office/drawing/2014/main" id="{6D126D7B-7AE4-4008-92AE-20B1A98E1503}"/>
                  </a:ext>
                </a:extLst>
              </p:cNvPr>
              <p:cNvSpPr/>
              <p:nvPr/>
            </p:nvSpPr>
            <p:spPr>
              <a:xfrm>
                <a:off x="8852124" y="3262580"/>
                <a:ext cx="2467838"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0" name="Freeform: Shape 89">
                <a:extLst>
                  <a:ext uri="{FF2B5EF4-FFF2-40B4-BE49-F238E27FC236}">
                    <a16:creationId xmlns:a16="http://schemas.microsoft.com/office/drawing/2014/main" id="{95252DB2-9B83-4134-B4BE-7196BB0B6732}"/>
                  </a:ext>
                </a:extLst>
              </p:cNvPr>
              <p:cNvSpPr/>
              <p:nvPr/>
            </p:nvSpPr>
            <p:spPr>
              <a:xfrm flipV="1">
                <a:off x="8852124" y="3697451"/>
                <a:ext cx="2467837"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11" name="Group 110">
              <a:extLst>
                <a:ext uri="{FF2B5EF4-FFF2-40B4-BE49-F238E27FC236}">
                  <a16:creationId xmlns:a16="http://schemas.microsoft.com/office/drawing/2014/main" id="{1851DA9B-1276-4A7E-A57C-FCDE7A1F3364}"/>
                </a:ext>
              </a:extLst>
            </p:cNvPr>
            <p:cNvGrpSpPr/>
            <p:nvPr/>
          </p:nvGrpSpPr>
          <p:grpSpPr>
            <a:xfrm>
              <a:off x="6384290" y="3270875"/>
              <a:ext cx="2467833" cy="871332"/>
              <a:chOff x="9271248" y="1821197"/>
              <a:chExt cx="2467833" cy="871332"/>
            </a:xfrm>
          </p:grpSpPr>
          <p:cxnSp>
            <p:nvCxnSpPr>
              <p:cNvPr id="112" name="Straight Connector 111">
                <a:extLst>
                  <a:ext uri="{FF2B5EF4-FFF2-40B4-BE49-F238E27FC236}">
                    <a16:creationId xmlns:a16="http://schemas.microsoft.com/office/drawing/2014/main" id="{84064087-EF90-48D5-B280-4525CF3A117B}"/>
                  </a:ext>
                </a:extLst>
              </p:cNvPr>
              <p:cNvCxnSpPr/>
              <p:nvPr/>
            </p:nvCxnSpPr>
            <p:spPr>
              <a:xfrm>
                <a:off x="9271248" y="1821197"/>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84E91D5-3A49-42FE-B176-B7266C046ADC}"/>
                  </a:ext>
                </a:extLst>
              </p:cNvPr>
              <p:cNvCxnSpPr/>
              <p:nvPr/>
            </p:nvCxnSpPr>
            <p:spPr>
              <a:xfrm>
                <a:off x="9271248" y="2692529"/>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400" name="Group 16399">
            <a:extLst>
              <a:ext uri="{FF2B5EF4-FFF2-40B4-BE49-F238E27FC236}">
                <a16:creationId xmlns:a16="http://schemas.microsoft.com/office/drawing/2014/main" id="{A26AD40D-74A5-48A6-8F50-B09B519357BF}"/>
              </a:ext>
            </a:extLst>
          </p:cNvPr>
          <p:cNvGrpSpPr/>
          <p:nvPr/>
        </p:nvGrpSpPr>
        <p:grpSpPr>
          <a:xfrm>
            <a:off x="6096000" y="1728196"/>
            <a:ext cx="2782500" cy="974217"/>
            <a:chOff x="6096000" y="1728196"/>
            <a:chExt cx="2782500" cy="974217"/>
          </a:xfrm>
        </p:grpSpPr>
        <p:sp>
          <p:nvSpPr>
            <p:cNvPr id="14" name="TextBox 13">
              <a:extLst>
                <a:ext uri="{FF2B5EF4-FFF2-40B4-BE49-F238E27FC236}">
                  <a16:creationId xmlns:a16="http://schemas.microsoft.com/office/drawing/2014/main" id="{32542F48-2079-4D47-A248-1B7E09CC7400}"/>
                </a:ext>
              </a:extLst>
            </p:cNvPr>
            <p:cNvSpPr txBox="1"/>
            <p:nvPr/>
          </p:nvSpPr>
          <p:spPr>
            <a:xfrm rot="16200000">
              <a:off x="5762780" y="2061416"/>
              <a:ext cx="974217" cy="307777"/>
            </a:xfrm>
            <a:prstGeom prst="rect">
              <a:avLst/>
            </a:prstGeom>
            <a:noFill/>
          </p:spPr>
          <p:txBody>
            <a:bodyPr wrap="square" rtlCol="0">
              <a:spAutoFit/>
            </a:bodyPr>
            <a:lstStyle/>
            <a:p>
              <a:r>
                <a:rPr lang="en-US" sz="1400" dirty="0"/>
                <a:t>pressure</a:t>
              </a:r>
              <a:endParaRPr lang="en-AU" sz="1400" dirty="0"/>
            </a:p>
          </p:txBody>
        </p:sp>
        <p:grpSp>
          <p:nvGrpSpPr>
            <p:cNvPr id="3" name="Group 2">
              <a:extLst>
                <a:ext uri="{FF2B5EF4-FFF2-40B4-BE49-F238E27FC236}">
                  <a16:creationId xmlns:a16="http://schemas.microsoft.com/office/drawing/2014/main" id="{1C82C122-469F-48AC-A502-807E754E4426}"/>
                </a:ext>
              </a:extLst>
            </p:cNvPr>
            <p:cNvGrpSpPr/>
            <p:nvPr/>
          </p:nvGrpSpPr>
          <p:grpSpPr>
            <a:xfrm>
              <a:off x="6384287" y="1822789"/>
              <a:ext cx="2467838" cy="869741"/>
              <a:chOff x="6373900" y="5617617"/>
              <a:chExt cx="2835019" cy="869741"/>
            </a:xfrm>
          </p:grpSpPr>
          <p:sp>
            <p:nvSpPr>
              <p:cNvPr id="25" name="Freeform: Shape 24">
                <a:extLst>
                  <a:ext uri="{FF2B5EF4-FFF2-40B4-BE49-F238E27FC236}">
                    <a16:creationId xmlns:a16="http://schemas.microsoft.com/office/drawing/2014/main" id="{0759B6DC-15CC-4F8F-8B49-225AFD1C13A0}"/>
                  </a:ext>
                </a:extLst>
              </p:cNvPr>
              <p:cNvSpPr/>
              <p:nvPr/>
            </p:nvSpPr>
            <p:spPr>
              <a:xfrm>
                <a:off x="6373900" y="5617617"/>
                <a:ext cx="2835019"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Freeform: Shape 42">
                <a:extLst>
                  <a:ext uri="{FF2B5EF4-FFF2-40B4-BE49-F238E27FC236}">
                    <a16:creationId xmlns:a16="http://schemas.microsoft.com/office/drawing/2014/main" id="{F442C11C-FD05-4762-AC69-4339931CF366}"/>
                  </a:ext>
                </a:extLst>
              </p:cNvPr>
              <p:cNvSpPr/>
              <p:nvPr/>
            </p:nvSpPr>
            <p:spPr>
              <a:xfrm flipV="1">
                <a:off x="6373900" y="6052488"/>
                <a:ext cx="2835018"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Lst>
                <a:ahLst/>
                <a:cxnLst>
                  <a:cxn ang="0">
                    <a:pos x="connsiteX0" y="connsiteY0"/>
                  </a:cxn>
                  <a:cxn ang="0">
                    <a:pos x="connsiteX1" y="connsiteY1"/>
                  </a:cxn>
                  <a:cxn ang="0">
                    <a:pos x="connsiteX2" y="connsiteY2"/>
                  </a:cxn>
                </a:cxnLst>
                <a:rect l="l" t="t" r="r" b="b"/>
                <a:pathLst>
                  <a:path w="1141614" h="1618211">
                    <a:moveTo>
                      <a:pt x="0" y="1618211"/>
                    </a:moveTo>
                    <a:cubicBezTo>
                      <a:pt x="193040" y="809105"/>
                      <a:pt x="386080" y="0"/>
                      <a:pt x="576349" y="0"/>
                    </a:cubicBezTo>
                    <a:cubicBezTo>
                      <a:pt x="766618" y="0"/>
                      <a:pt x="954116" y="809105"/>
                      <a:pt x="1141614"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14" name="Group 113">
              <a:extLst>
                <a:ext uri="{FF2B5EF4-FFF2-40B4-BE49-F238E27FC236}">
                  <a16:creationId xmlns:a16="http://schemas.microsoft.com/office/drawing/2014/main" id="{7C057D9A-CDB1-4427-8FBF-A0245408B06D}"/>
                </a:ext>
              </a:extLst>
            </p:cNvPr>
            <p:cNvGrpSpPr/>
            <p:nvPr/>
          </p:nvGrpSpPr>
          <p:grpSpPr>
            <a:xfrm>
              <a:off x="6410667" y="1821993"/>
              <a:ext cx="2467833" cy="871332"/>
              <a:chOff x="9271248" y="1821197"/>
              <a:chExt cx="2467833" cy="871332"/>
            </a:xfrm>
          </p:grpSpPr>
          <p:cxnSp>
            <p:nvCxnSpPr>
              <p:cNvPr id="115" name="Straight Connector 114">
                <a:extLst>
                  <a:ext uri="{FF2B5EF4-FFF2-40B4-BE49-F238E27FC236}">
                    <a16:creationId xmlns:a16="http://schemas.microsoft.com/office/drawing/2014/main" id="{A30D9FA4-33AE-4271-B081-39985A3D124F}"/>
                  </a:ext>
                </a:extLst>
              </p:cNvPr>
              <p:cNvCxnSpPr/>
              <p:nvPr/>
            </p:nvCxnSpPr>
            <p:spPr>
              <a:xfrm>
                <a:off x="9271248" y="1821197"/>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7ACAE2E3-31F4-4002-BCA7-E5ABA75D2406}"/>
                  </a:ext>
                </a:extLst>
              </p:cNvPr>
              <p:cNvCxnSpPr/>
              <p:nvPr/>
            </p:nvCxnSpPr>
            <p:spPr>
              <a:xfrm>
                <a:off x="9271248" y="2692529"/>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268847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AAF5F-4CC7-4773-87FC-8A2F7DFD0D99}"/>
              </a:ext>
            </a:extLst>
          </p:cNvPr>
          <p:cNvSpPr>
            <a:spLocks noGrp="1"/>
          </p:cNvSpPr>
          <p:nvPr>
            <p:ph type="title"/>
          </p:nvPr>
        </p:nvSpPr>
        <p:spPr/>
        <p:txBody>
          <a:bodyPr/>
          <a:lstStyle/>
          <a:p>
            <a:r>
              <a:rPr lang="en-US" dirty="0"/>
              <a:t>Examples of open end instruments</a:t>
            </a:r>
            <a:endParaRPr lang="en-AU" dirty="0"/>
          </a:p>
        </p:txBody>
      </p:sp>
      <p:sp>
        <p:nvSpPr>
          <p:cNvPr id="3" name="Content Placeholder 2">
            <a:extLst>
              <a:ext uri="{FF2B5EF4-FFF2-40B4-BE49-F238E27FC236}">
                <a16:creationId xmlns:a16="http://schemas.microsoft.com/office/drawing/2014/main" id="{5043C2D2-3824-49D6-86CB-4017DCA1E8F4}"/>
              </a:ext>
            </a:extLst>
          </p:cNvPr>
          <p:cNvSpPr>
            <a:spLocks noGrp="1"/>
          </p:cNvSpPr>
          <p:nvPr>
            <p:ph idx="1"/>
          </p:nvPr>
        </p:nvSpPr>
        <p:spPr/>
        <p:txBody>
          <a:bodyPr/>
          <a:lstStyle/>
          <a:p>
            <a:r>
              <a:rPr lang="en-AU" altLang="en-US" dirty="0"/>
              <a:t>Saxophone, trumpets, trombones, didgeridoo, flute, oboe, some organ pipes.</a:t>
            </a:r>
          </a:p>
          <a:p>
            <a:r>
              <a:rPr lang="en-AU" altLang="en-US" dirty="0"/>
              <a:t>Pitch changed by lengthening air column by using lengthening techniques or holes in instrument</a:t>
            </a:r>
          </a:p>
          <a:p>
            <a:endParaRPr lang="en-AU" dirty="0"/>
          </a:p>
        </p:txBody>
      </p:sp>
    </p:spTree>
    <p:extLst>
      <p:ext uri="{BB962C8B-B14F-4D97-AF65-F5344CB8AC3E}">
        <p14:creationId xmlns:p14="http://schemas.microsoft.com/office/powerpoint/2010/main" val="19190794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0837C-EECB-4AC6-B49C-48FA6DB87025}"/>
              </a:ext>
            </a:extLst>
          </p:cNvPr>
          <p:cNvSpPr>
            <a:spLocks noGrp="1"/>
          </p:cNvSpPr>
          <p:nvPr>
            <p:ph type="title"/>
          </p:nvPr>
        </p:nvSpPr>
        <p:spPr/>
        <p:txBody>
          <a:bodyPr/>
          <a:lstStyle/>
          <a:p>
            <a:r>
              <a:rPr lang="en-US" dirty="0"/>
              <a:t>Problem</a:t>
            </a:r>
            <a:endParaRPr lang="en-AU" dirty="0"/>
          </a:p>
        </p:txBody>
      </p:sp>
      <p:sp>
        <p:nvSpPr>
          <p:cNvPr id="3" name="Content Placeholder 2">
            <a:extLst>
              <a:ext uri="{FF2B5EF4-FFF2-40B4-BE49-F238E27FC236}">
                <a16:creationId xmlns:a16="http://schemas.microsoft.com/office/drawing/2014/main" id="{B2BE1D0A-9968-4A9D-8490-70D28B718775}"/>
              </a:ext>
            </a:extLst>
          </p:cNvPr>
          <p:cNvSpPr>
            <a:spLocks noGrp="1"/>
          </p:cNvSpPr>
          <p:nvPr>
            <p:ph idx="1"/>
          </p:nvPr>
        </p:nvSpPr>
        <p:spPr/>
        <p:txBody>
          <a:bodyPr/>
          <a:lstStyle/>
          <a:p>
            <a:r>
              <a:rPr lang="en-AU" dirty="0"/>
              <a:t>A flute is an open ended instrument and speed of sound is 340 m/s: </a:t>
            </a:r>
          </a:p>
          <a:p>
            <a:r>
              <a:rPr lang="en-AU" dirty="0"/>
              <a:t>What is the wavelength of the 1st harmonic in a 50.0cm flute? </a:t>
            </a:r>
          </a:p>
          <a:p>
            <a:r>
              <a:rPr lang="en-AU" dirty="0"/>
              <a:t>What is the 2nd harmonics frequency?</a:t>
            </a:r>
          </a:p>
          <a:p>
            <a:endParaRPr lang="en-US" dirty="0"/>
          </a:p>
          <a:p>
            <a:r>
              <a:rPr lang="en-US" dirty="0"/>
              <a:t>1</a:t>
            </a:r>
            <a:r>
              <a:rPr lang="en-AU" dirty="0"/>
              <a:t>m</a:t>
            </a:r>
          </a:p>
          <a:p>
            <a:r>
              <a:rPr lang="en-US" dirty="0"/>
              <a:t>6</a:t>
            </a:r>
            <a:r>
              <a:rPr lang="en-AU" dirty="0"/>
              <a:t>80Hz</a:t>
            </a:r>
          </a:p>
        </p:txBody>
      </p:sp>
    </p:spTree>
    <p:extLst>
      <p:ext uri="{BB962C8B-B14F-4D97-AF65-F5344CB8AC3E}">
        <p14:creationId xmlns:p14="http://schemas.microsoft.com/office/powerpoint/2010/main" val="582874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38DA4-2A39-49AE-95DD-5739EB332069}"/>
              </a:ext>
            </a:extLst>
          </p:cNvPr>
          <p:cNvSpPr>
            <a:spLocks noGrp="1"/>
          </p:cNvSpPr>
          <p:nvPr>
            <p:ph type="title"/>
          </p:nvPr>
        </p:nvSpPr>
        <p:spPr>
          <a:xfrm>
            <a:off x="2979420" y="369720"/>
            <a:ext cx="8610600" cy="1293028"/>
          </a:xfrm>
        </p:spPr>
        <p:txBody>
          <a:bodyPr/>
          <a:lstStyle/>
          <a:p>
            <a:r>
              <a:rPr lang="en-US" dirty="0"/>
              <a:t>Standing waves: CLOSED pipes</a:t>
            </a:r>
            <a:endParaRPr lang="en-AU" dirty="0"/>
          </a:p>
        </p:txBody>
      </p:sp>
      <p:graphicFrame>
        <p:nvGraphicFramePr>
          <p:cNvPr id="7" name="Table 6">
            <a:extLst>
              <a:ext uri="{FF2B5EF4-FFF2-40B4-BE49-F238E27FC236}">
                <a16:creationId xmlns:a16="http://schemas.microsoft.com/office/drawing/2014/main" id="{D2D75DDF-B49A-4759-9169-07A756FE8D6D}"/>
              </a:ext>
            </a:extLst>
          </p:cNvPr>
          <p:cNvGraphicFramePr>
            <a:graphicFrameLocks noGrp="1"/>
          </p:cNvGraphicFramePr>
          <p:nvPr>
            <p:extLst>
              <p:ext uri="{D42A27DB-BD31-4B8C-83A1-F6EECF244321}">
                <p14:modId xmlns:p14="http://schemas.microsoft.com/office/powerpoint/2010/main" val="4185239688"/>
              </p:ext>
            </p:extLst>
          </p:nvPr>
        </p:nvGraphicFramePr>
        <p:xfrm>
          <a:off x="151646" y="2516864"/>
          <a:ext cx="5923983" cy="4206240"/>
        </p:xfrm>
        <a:graphic>
          <a:graphicData uri="http://schemas.openxmlformats.org/drawingml/2006/table">
            <a:tbl>
              <a:tblPr firstRow="1" bandRow="1">
                <a:tableStyleId>{5C22544A-7EE6-4342-B048-85BDC9FD1C3A}</a:tableStyleId>
              </a:tblPr>
              <a:tblGrid>
                <a:gridCol w="1974661">
                  <a:extLst>
                    <a:ext uri="{9D8B030D-6E8A-4147-A177-3AD203B41FA5}">
                      <a16:colId xmlns:a16="http://schemas.microsoft.com/office/drawing/2014/main" val="1527969844"/>
                    </a:ext>
                  </a:extLst>
                </a:gridCol>
                <a:gridCol w="1974661">
                  <a:extLst>
                    <a:ext uri="{9D8B030D-6E8A-4147-A177-3AD203B41FA5}">
                      <a16:colId xmlns:a16="http://schemas.microsoft.com/office/drawing/2014/main" val="1128575092"/>
                    </a:ext>
                  </a:extLst>
                </a:gridCol>
                <a:gridCol w="1974661">
                  <a:extLst>
                    <a:ext uri="{9D8B030D-6E8A-4147-A177-3AD203B41FA5}">
                      <a16:colId xmlns:a16="http://schemas.microsoft.com/office/drawing/2014/main" val="3251132188"/>
                    </a:ext>
                  </a:extLst>
                </a:gridCol>
              </a:tblGrid>
              <a:tr h="342021">
                <a:tc>
                  <a:txBody>
                    <a:bodyPr/>
                    <a:lstStyle/>
                    <a:p>
                      <a:r>
                        <a:rPr lang="en-US" dirty="0"/>
                        <a:t>Order</a:t>
                      </a:r>
                      <a:endParaRPr lang="en-AU" dirty="0"/>
                    </a:p>
                  </a:txBody>
                  <a:tcPr/>
                </a:tc>
                <a:tc>
                  <a:txBody>
                    <a:bodyPr/>
                    <a:lstStyle/>
                    <a:p>
                      <a:r>
                        <a:rPr lang="en-US" dirty="0"/>
                        <a:t>Names</a:t>
                      </a:r>
                      <a:endParaRPr lang="en-AU" dirty="0"/>
                    </a:p>
                  </a:txBody>
                  <a:tcPr/>
                </a:tc>
                <a:tc>
                  <a:txBody>
                    <a:bodyPr/>
                    <a:lstStyle/>
                    <a:p>
                      <a:r>
                        <a:rPr lang="en-US" dirty="0"/>
                        <a:t>Features</a:t>
                      </a:r>
                      <a:endParaRPr lang="en-AU" dirty="0"/>
                    </a:p>
                  </a:txBody>
                  <a:tcPr/>
                </a:tc>
                <a:extLst>
                  <a:ext uri="{0D108BD9-81ED-4DB2-BD59-A6C34878D82A}">
                    <a16:rowId xmlns:a16="http://schemas.microsoft.com/office/drawing/2014/main" val="3588822501"/>
                  </a:ext>
                </a:extLst>
              </a:tr>
              <a:tr h="370840">
                <a:tc>
                  <a:txBody>
                    <a:bodyPr/>
                    <a:lstStyle/>
                    <a:p>
                      <a:r>
                        <a:rPr lang="en-US" dirty="0"/>
                        <a:t>n=1</a:t>
                      </a:r>
                      <a:endParaRPr lang="en-AU" dirty="0"/>
                    </a:p>
                  </a:txBody>
                  <a:tcPr/>
                </a:tc>
                <a:tc>
                  <a:txBody>
                    <a:bodyPr/>
                    <a:lstStyle/>
                    <a:p>
                      <a:r>
                        <a:rPr lang="en-US" dirty="0"/>
                        <a:t>Fundamental</a:t>
                      </a:r>
                      <a:br>
                        <a:rPr lang="en-US" dirty="0"/>
                      </a:br>
                      <a:r>
                        <a:rPr lang="en-US" dirty="0"/>
                        <a:t>1</a:t>
                      </a:r>
                      <a:r>
                        <a:rPr lang="en-US" baseline="30000" dirty="0"/>
                        <a:t>st</a:t>
                      </a:r>
                      <a:r>
                        <a:rPr lang="en-US" dirty="0"/>
                        <a:t> harmonic</a:t>
                      </a:r>
                      <a:endParaRPr lang="en-AU" dirty="0"/>
                    </a:p>
                  </a:txBody>
                  <a:tcPr/>
                </a:tc>
                <a:tc>
                  <a:txBody>
                    <a:bodyPr/>
                    <a:lstStyle/>
                    <a:p>
                      <a:r>
                        <a:rPr lang="en-US" dirty="0"/>
                        <a:t>1 P nodes</a:t>
                      </a:r>
                    </a:p>
                    <a:p>
                      <a:r>
                        <a:rPr lang="en-US" dirty="0"/>
                        <a:t>1 P antinode</a:t>
                      </a:r>
                      <a:endParaRPr lang="en-AU" dirty="0"/>
                    </a:p>
                  </a:txBody>
                  <a:tcPr/>
                </a:tc>
                <a:extLst>
                  <a:ext uri="{0D108BD9-81ED-4DB2-BD59-A6C34878D82A}">
                    <a16:rowId xmlns:a16="http://schemas.microsoft.com/office/drawing/2014/main" val="1669852843"/>
                  </a:ext>
                </a:extLst>
              </a:tr>
              <a:tr h="370840">
                <a:tc>
                  <a:txBody>
                    <a:bodyPr/>
                    <a:lstStyle/>
                    <a:p>
                      <a:r>
                        <a:rPr lang="en-US" dirty="0"/>
                        <a:t>n=2</a:t>
                      </a:r>
                      <a:endParaRPr lang="en-AU" dirty="0"/>
                    </a:p>
                  </a:txBody>
                  <a:tcPr/>
                </a:tc>
                <a:tc>
                  <a:txBody>
                    <a:bodyPr/>
                    <a:lstStyle/>
                    <a:p>
                      <a:r>
                        <a:rPr lang="en-US" dirty="0"/>
                        <a:t>1</a:t>
                      </a:r>
                      <a:r>
                        <a:rPr lang="en-US" baseline="30000" dirty="0"/>
                        <a:t>st</a:t>
                      </a:r>
                      <a:r>
                        <a:rPr lang="en-US" dirty="0"/>
                        <a:t> overtone</a:t>
                      </a:r>
                      <a:br>
                        <a:rPr lang="en-US" dirty="0"/>
                      </a:br>
                      <a:r>
                        <a:rPr lang="en-US" dirty="0"/>
                        <a:t>3rd harmonic</a:t>
                      </a:r>
                      <a:endParaRPr lang="en-AU" dirty="0"/>
                    </a:p>
                  </a:txBody>
                  <a:tcPr/>
                </a:tc>
                <a:tc>
                  <a:txBody>
                    <a:bodyPr/>
                    <a:lstStyle/>
                    <a:p>
                      <a:r>
                        <a:rPr lang="en-US" dirty="0"/>
                        <a:t>2 P nodes</a:t>
                      </a:r>
                    </a:p>
                    <a:p>
                      <a:r>
                        <a:rPr lang="en-US" dirty="0"/>
                        <a:t>2 P antinode</a:t>
                      </a:r>
                      <a:endParaRPr lang="en-AU" dirty="0"/>
                    </a:p>
                  </a:txBody>
                  <a:tcPr/>
                </a:tc>
                <a:extLst>
                  <a:ext uri="{0D108BD9-81ED-4DB2-BD59-A6C34878D82A}">
                    <a16:rowId xmlns:a16="http://schemas.microsoft.com/office/drawing/2014/main" val="1771266297"/>
                  </a:ext>
                </a:extLst>
              </a:tr>
              <a:tr h="370840">
                <a:tc>
                  <a:txBody>
                    <a:bodyPr/>
                    <a:lstStyle/>
                    <a:p>
                      <a:r>
                        <a:rPr lang="en-US" dirty="0"/>
                        <a:t>n=3</a:t>
                      </a:r>
                      <a:endParaRPr lang="en-AU" dirty="0"/>
                    </a:p>
                  </a:txBody>
                  <a:tcPr/>
                </a:tc>
                <a:tc>
                  <a:txBody>
                    <a:bodyPr/>
                    <a:lstStyle/>
                    <a:p>
                      <a:r>
                        <a:rPr lang="en-US" dirty="0"/>
                        <a:t>2</a:t>
                      </a:r>
                      <a:r>
                        <a:rPr lang="en-US" baseline="30000" dirty="0"/>
                        <a:t>nd</a:t>
                      </a:r>
                      <a:r>
                        <a:rPr lang="en-US" dirty="0"/>
                        <a:t> overtone</a:t>
                      </a:r>
                      <a:br>
                        <a:rPr lang="en-US" dirty="0"/>
                      </a:br>
                      <a:r>
                        <a:rPr lang="en-US" dirty="0"/>
                        <a:t>5th harmonic</a:t>
                      </a:r>
                      <a:endParaRPr lang="en-AU" dirty="0"/>
                    </a:p>
                  </a:txBody>
                  <a:tcPr/>
                </a:tc>
                <a:tc>
                  <a:txBody>
                    <a:bodyPr/>
                    <a:lstStyle/>
                    <a:p>
                      <a:r>
                        <a:rPr lang="en-US" dirty="0"/>
                        <a:t>3 P nodes</a:t>
                      </a:r>
                    </a:p>
                    <a:p>
                      <a:r>
                        <a:rPr lang="en-US" dirty="0"/>
                        <a:t>3 P antinode</a:t>
                      </a:r>
                      <a:endParaRPr lang="en-AU" dirty="0"/>
                    </a:p>
                  </a:txBody>
                  <a:tcPr/>
                </a:tc>
                <a:extLst>
                  <a:ext uri="{0D108BD9-81ED-4DB2-BD59-A6C34878D82A}">
                    <a16:rowId xmlns:a16="http://schemas.microsoft.com/office/drawing/2014/main" val="3795599999"/>
                  </a:ext>
                </a:extLst>
              </a:tr>
              <a:tr h="370840">
                <a:tc>
                  <a:txBody>
                    <a:bodyPr/>
                    <a:lstStyle/>
                    <a:p>
                      <a:r>
                        <a:rPr lang="en-US" dirty="0"/>
                        <a:t>n=4</a:t>
                      </a:r>
                      <a:endParaRPr lang="en-AU" dirty="0"/>
                    </a:p>
                  </a:txBody>
                  <a:tcPr/>
                </a:tc>
                <a:tc>
                  <a:txBody>
                    <a:bodyPr/>
                    <a:lstStyle/>
                    <a:p>
                      <a:r>
                        <a:rPr lang="en-US" dirty="0"/>
                        <a:t>3</a:t>
                      </a:r>
                      <a:r>
                        <a:rPr lang="en-US" baseline="30000" dirty="0"/>
                        <a:t>rd</a:t>
                      </a:r>
                      <a:r>
                        <a:rPr lang="en-US" dirty="0"/>
                        <a:t> overtone</a:t>
                      </a:r>
                      <a:br>
                        <a:rPr lang="en-US" dirty="0"/>
                      </a:br>
                      <a:r>
                        <a:rPr lang="en-US" dirty="0"/>
                        <a:t>7th harmonic</a:t>
                      </a:r>
                      <a:endParaRPr lang="en-AU" dirty="0"/>
                    </a:p>
                  </a:txBody>
                  <a:tcPr/>
                </a:tc>
                <a:tc>
                  <a:txBody>
                    <a:bodyPr/>
                    <a:lstStyle/>
                    <a:p>
                      <a:r>
                        <a:rPr lang="en-US" dirty="0"/>
                        <a:t>4 P nodes</a:t>
                      </a:r>
                    </a:p>
                    <a:p>
                      <a:r>
                        <a:rPr lang="en-US" dirty="0"/>
                        <a:t>4 P antinode</a:t>
                      </a:r>
                      <a:endParaRPr lang="en-AU" dirty="0"/>
                    </a:p>
                  </a:txBody>
                  <a:tcPr/>
                </a:tc>
                <a:extLst>
                  <a:ext uri="{0D108BD9-81ED-4DB2-BD59-A6C34878D82A}">
                    <a16:rowId xmlns:a16="http://schemas.microsoft.com/office/drawing/2014/main" val="1250473910"/>
                  </a:ext>
                </a:extLst>
              </a:tr>
              <a:tr h="370840">
                <a:tc>
                  <a:txBody>
                    <a:bodyPr/>
                    <a:lstStyle/>
                    <a:p>
                      <a:r>
                        <a:rPr lang="en-US" dirty="0"/>
                        <a:t>n=5</a:t>
                      </a:r>
                      <a:endParaRPr lang="en-AU" dirty="0"/>
                    </a:p>
                  </a:txBody>
                  <a:tcPr/>
                </a:tc>
                <a:tc>
                  <a:txBody>
                    <a:bodyPr/>
                    <a:lstStyle/>
                    <a:p>
                      <a:r>
                        <a:rPr lang="en-US" dirty="0"/>
                        <a:t>4</a:t>
                      </a:r>
                      <a:r>
                        <a:rPr lang="en-US" baseline="30000" dirty="0"/>
                        <a:t>th</a:t>
                      </a:r>
                      <a:r>
                        <a:rPr lang="en-US" dirty="0"/>
                        <a:t> overtone</a:t>
                      </a:r>
                      <a:br>
                        <a:rPr lang="en-US" dirty="0"/>
                      </a:br>
                      <a:r>
                        <a:rPr lang="en-US" dirty="0"/>
                        <a:t>9th harmonic</a:t>
                      </a:r>
                      <a:endParaRPr lang="en-AU" dirty="0"/>
                    </a:p>
                  </a:txBody>
                  <a:tcPr/>
                </a:tc>
                <a:tc>
                  <a:txBody>
                    <a:bodyPr/>
                    <a:lstStyle/>
                    <a:p>
                      <a:r>
                        <a:rPr lang="en-US" dirty="0"/>
                        <a:t>5 P nodes</a:t>
                      </a:r>
                    </a:p>
                    <a:p>
                      <a:r>
                        <a:rPr lang="en-US" dirty="0"/>
                        <a:t>5 P antinode</a:t>
                      </a:r>
                      <a:endParaRPr lang="en-AU" dirty="0"/>
                    </a:p>
                  </a:txBody>
                  <a:tcPr/>
                </a:tc>
                <a:extLst>
                  <a:ext uri="{0D108BD9-81ED-4DB2-BD59-A6C34878D82A}">
                    <a16:rowId xmlns:a16="http://schemas.microsoft.com/office/drawing/2014/main" val="2251689836"/>
                  </a:ext>
                </a:extLst>
              </a:tr>
              <a:tr h="370840">
                <a:tc>
                  <a:txBody>
                    <a:bodyPr/>
                    <a:lstStyle/>
                    <a:p>
                      <a:r>
                        <a:rPr lang="en-US" dirty="0"/>
                        <a:t>n=6</a:t>
                      </a:r>
                      <a:endParaRPr lang="en-AU" dirty="0"/>
                    </a:p>
                  </a:txBody>
                  <a:tcPr/>
                </a:tc>
                <a:tc>
                  <a:txBody>
                    <a:bodyPr/>
                    <a:lstStyle/>
                    <a:p>
                      <a:r>
                        <a:rPr lang="en-US" dirty="0"/>
                        <a:t>5</a:t>
                      </a:r>
                      <a:r>
                        <a:rPr lang="en-US" baseline="30000" dirty="0"/>
                        <a:t>th</a:t>
                      </a:r>
                      <a:r>
                        <a:rPr lang="en-US" dirty="0"/>
                        <a:t> overtone</a:t>
                      </a:r>
                      <a:br>
                        <a:rPr lang="en-US" dirty="0"/>
                      </a:br>
                      <a:r>
                        <a:rPr lang="en-US" dirty="0"/>
                        <a:t>11th harmonic</a:t>
                      </a:r>
                      <a:endParaRPr lang="en-AU" dirty="0"/>
                    </a:p>
                  </a:txBody>
                  <a:tcPr/>
                </a:tc>
                <a:tc>
                  <a:txBody>
                    <a:bodyPr/>
                    <a:lstStyle/>
                    <a:p>
                      <a:r>
                        <a:rPr lang="en-US" dirty="0"/>
                        <a:t>6 P nodes</a:t>
                      </a:r>
                    </a:p>
                    <a:p>
                      <a:r>
                        <a:rPr lang="en-US" dirty="0"/>
                        <a:t>6 P antinode</a:t>
                      </a:r>
                      <a:endParaRPr lang="en-AU" dirty="0"/>
                    </a:p>
                  </a:txBody>
                  <a:tcPr/>
                </a:tc>
                <a:extLst>
                  <a:ext uri="{0D108BD9-81ED-4DB2-BD59-A6C34878D82A}">
                    <a16:rowId xmlns:a16="http://schemas.microsoft.com/office/drawing/2014/main" val="4051501859"/>
                  </a:ext>
                </a:extLst>
              </a:tr>
            </a:tbl>
          </a:graphicData>
        </a:graphic>
      </p:graphicFrame>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933F12C3-A498-49EB-89C7-1EA44D273B6C}"/>
                  </a:ext>
                </a:extLst>
              </p:cNvPr>
              <p:cNvSpPr txBox="1"/>
              <p:nvPr/>
            </p:nvSpPr>
            <p:spPr>
              <a:xfrm>
                <a:off x="2291247" y="1711821"/>
                <a:ext cx="1573794" cy="122142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a:solidFill>
                            <a:prstClr val="black"/>
                          </a:solidFill>
                          <a:latin typeface="Cambria Math" panose="02040503050406030204" pitchFamily="18" charset="0"/>
                          <a:ea typeface="Cambria Math" panose="02040503050406030204" pitchFamily="18" charset="0"/>
                        </a:rPr>
                        <m:t>𝜆</m:t>
                      </m:r>
                      <m:r>
                        <a:rPr lang="en-US" i="1">
                          <a:solidFill>
                            <a:prstClr val="black"/>
                          </a:solidFill>
                          <a:latin typeface="Cambria Math" panose="02040503050406030204" pitchFamily="18" charset="0"/>
                          <a:ea typeface="Cambria Math" panose="02040503050406030204" pitchFamily="18" charset="0"/>
                        </a:rPr>
                        <m:t>=</m:t>
                      </m:r>
                      <m:f>
                        <m:fPr>
                          <m:ctrlPr>
                            <a:rPr lang="en-US" i="1">
                              <a:solidFill>
                                <a:prstClr val="black"/>
                              </a:solidFill>
                              <a:latin typeface="Cambria Math" panose="02040503050406030204" pitchFamily="18" charset="0"/>
                              <a:ea typeface="Cambria Math" panose="02040503050406030204" pitchFamily="18" charset="0"/>
                            </a:rPr>
                          </m:ctrlPr>
                        </m:fPr>
                        <m:num>
                          <m:r>
                            <a:rPr lang="en-US" i="1">
                              <a:solidFill>
                                <a:prstClr val="black"/>
                              </a:solidFill>
                              <a:latin typeface="Cambria Math" panose="02040503050406030204" pitchFamily="18" charset="0"/>
                              <a:ea typeface="Cambria Math" panose="02040503050406030204" pitchFamily="18" charset="0"/>
                            </a:rPr>
                            <m:t>4</m:t>
                          </m:r>
                          <m:r>
                            <a:rPr lang="en-US" i="1">
                              <a:solidFill>
                                <a:prstClr val="black"/>
                              </a:solidFill>
                              <a:latin typeface="Cambria Math" panose="02040503050406030204" pitchFamily="18" charset="0"/>
                              <a:ea typeface="Cambria Math" panose="02040503050406030204" pitchFamily="18" charset="0"/>
                            </a:rPr>
                            <m:t>𝑙</m:t>
                          </m:r>
                        </m:num>
                        <m:den>
                          <m:r>
                            <a:rPr lang="en-US" i="1">
                              <a:solidFill>
                                <a:prstClr val="black"/>
                              </a:solidFill>
                              <a:latin typeface="Cambria Math" panose="02040503050406030204" pitchFamily="18" charset="0"/>
                              <a:ea typeface="Cambria Math" panose="02040503050406030204" pitchFamily="18" charset="0"/>
                            </a:rPr>
                            <m:t>(2</m:t>
                          </m:r>
                          <m:r>
                            <a:rPr lang="en-US" i="1">
                              <a:solidFill>
                                <a:prstClr val="black"/>
                              </a:solidFill>
                              <a:latin typeface="Cambria Math" panose="02040503050406030204" pitchFamily="18" charset="0"/>
                              <a:ea typeface="Cambria Math" panose="02040503050406030204" pitchFamily="18" charset="0"/>
                            </a:rPr>
                            <m:t>𝑛</m:t>
                          </m:r>
                          <m:r>
                            <a:rPr lang="en-US" i="1">
                              <a:solidFill>
                                <a:prstClr val="black"/>
                              </a:solidFill>
                              <a:latin typeface="Cambria Math" panose="02040503050406030204" pitchFamily="18" charset="0"/>
                              <a:ea typeface="Cambria Math" panose="02040503050406030204" pitchFamily="18" charset="0"/>
                            </a:rPr>
                            <m:t>−1)</m:t>
                          </m:r>
                        </m:den>
                      </m:f>
                    </m:oMath>
                  </m:oMathPara>
                </a14:m>
                <a:endParaRPr lang="en-AU" dirty="0"/>
              </a:p>
              <a:p>
                <a:endParaRPr lang="en-AU" dirty="0"/>
              </a:p>
              <a:p>
                <a:endParaRPr lang="en-AU" dirty="0"/>
              </a:p>
            </p:txBody>
          </p:sp>
        </mc:Choice>
        <mc:Fallback xmlns="">
          <p:sp>
            <p:nvSpPr>
              <p:cNvPr id="8" name="TextBox 7">
                <a:extLst>
                  <a:ext uri="{FF2B5EF4-FFF2-40B4-BE49-F238E27FC236}">
                    <a16:creationId xmlns:a16="http://schemas.microsoft.com/office/drawing/2014/main" id="{933F12C3-A498-49EB-89C7-1EA44D273B6C}"/>
                  </a:ext>
                </a:extLst>
              </p:cNvPr>
              <p:cNvSpPr txBox="1">
                <a:spLocks noRot="1" noChangeAspect="1" noMove="1" noResize="1" noEditPoints="1" noAdjustHandles="1" noChangeArrowheads="1" noChangeShapeType="1" noTextEdit="1"/>
              </p:cNvSpPr>
              <p:nvPr/>
            </p:nvSpPr>
            <p:spPr>
              <a:xfrm>
                <a:off x="2291247" y="1711821"/>
                <a:ext cx="1573794" cy="1221425"/>
              </a:xfrm>
              <a:prstGeom prst="rect">
                <a:avLst/>
              </a:prstGeom>
              <a:blipFill>
                <a:blip r:embed="rId2"/>
                <a:stretch>
                  <a:fillRect/>
                </a:stretch>
              </a:blipFill>
            </p:spPr>
            <p:txBody>
              <a:bodyPr/>
              <a:lstStyle/>
              <a:p>
                <a:r>
                  <a:rPr lang="en-AU">
                    <a:noFill/>
                  </a:rPr>
                  <a:t> </a:t>
                </a:r>
              </a:p>
            </p:txBody>
          </p:sp>
        </mc:Fallback>
      </mc:AlternateContent>
      <p:pic>
        <p:nvPicPr>
          <p:cNvPr id="17410" name="Picture 2" descr="Image result for standing wave pipe gif">
            <a:extLst>
              <a:ext uri="{FF2B5EF4-FFF2-40B4-BE49-F238E27FC236}">
                <a16:creationId xmlns:a16="http://schemas.microsoft.com/office/drawing/2014/main" id="{B2E15084-5979-4E41-A726-C4108E9C52D3}"/>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721972" y="4446629"/>
            <a:ext cx="2686050" cy="2276475"/>
          </a:xfrm>
          <a:prstGeom prst="rect">
            <a:avLst/>
          </a:prstGeom>
          <a:noFill/>
          <a:extLst>
            <a:ext uri="{909E8E84-426E-40DD-AFC4-6F175D3DCCD1}">
              <a14:hiddenFill xmlns:a14="http://schemas.microsoft.com/office/drawing/2010/main">
                <a:solidFill>
                  <a:srgbClr val="FFFFFF"/>
                </a:solidFill>
              </a14:hiddenFill>
            </a:ext>
          </a:extLst>
        </p:spPr>
      </p:pic>
      <p:grpSp>
        <p:nvGrpSpPr>
          <p:cNvPr id="23" name="Group 22">
            <a:extLst>
              <a:ext uri="{FF2B5EF4-FFF2-40B4-BE49-F238E27FC236}">
                <a16:creationId xmlns:a16="http://schemas.microsoft.com/office/drawing/2014/main" id="{43BC9E4A-ECD7-4B2E-87BE-B7984E05C1AA}"/>
              </a:ext>
            </a:extLst>
          </p:cNvPr>
          <p:cNvGrpSpPr/>
          <p:nvPr/>
        </p:nvGrpSpPr>
        <p:grpSpPr>
          <a:xfrm>
            <a:off x="6096000" y="1728196"/>
            <a:ext cx="2766626" cy="974217"/>
            <a:chOff x="6096000" y="1728196"/>
            <a:chExt cx="2766626" cy="974217"/>
          </a:xfrm>
        </p:grpSpPr>
        <p:sp>
          <p:nvSpPr>
            <p:cNvPr id="14" name="TextBox 13">
              <a:extLst>
                <a:ext uri="{FF2B5EF4-FFF2-40B4-BE49-F238E27FC236}">
                  <a16:creationId xmlns:a16="http://schemas.microsoft.com/office/drawing/2014/main" id="{32542F48-2079-4D47-A248-1B7E09CC7400}"/>
                </a:ext>
              </a:extLst>
            </p:cNvPr>
            <p:cNvSpPr txBox="1"/>
            <p:nvPr/>
          </p:nvSpPr>
          <p:spPr>
            <a:xfrm rot="16200000">
              <a:off x="5762780" y="2061416"/>
              <a:ext cx="974217" cy="307777"/>
            </a:xfrm>
            <a:prstGeom prst="rect">
              <a:avLst/>
            </a:prstGeom>
            <a:noFill/>
          </p:spPr>
          <p:txBody>
            <a:bodyPr wrap="square" rtlCol="0">
              <a:spAutoFit/>
            </a:bodyPr>
            <a:lstStyle/>
            <a:p>
              <a:r>
                <a:rPr lang="en-US" sz="1400" dirty="0"/>
                <a:t>pressure</a:t>
              </a:r>
              <a:endParaRPr lang="en-AU" sz="1400" dirty="0"/>
            </a:p>
          </p:txBody>
        </p:sp>
        <p:grpSp>
          <p:nvGrpSpPr>
            <p:cNvPr id="17" name="Group 16">
              <a:extLst>
                <a:ext uri="{FF2B5EF4-FFF2-40B4-BE49-F238E27FC236}">
                  <a16:creationId xmlns:a16="http://schemas.microsoft.com/office/drawing/2014/main" id="{A7105707-37ED-4A97-8B31-60F943D9FB0E}"/>
                </a:ext>
              </a:extLst>
            </p:cNvPr>
            <p:cNvGrpSpPr/>
            <p:nvPr/>
          </p:nvGrpSpPr>
          <p:grpSpPr>
            <a:xfrm>
              <a:off x="6380522" y="1805442"/>
              <a:ext cx="2467833" cy="873715"/>
              <a:chOff x="6380522" y="1805442"/>
              <a:chExt cx="2467833" cy="873715"/>
            </a:xfrm>
          </p:grpSpPr>
          <p:grpSp>
            <p:nvGrpSpPr>
              <p:cNvPr id="68" name="Group 67">
                <a:extLst>
                  <a:ext uri="{FF2B5EF4-FFF2-40B4-BE49-F238E27FC236}">
                    <a16:creationId xmlns:a16="http://schemas.microsoft.com/office/drawing/2014/main" id="{B4BB7BC9-ECE7-40B9-A883-F6C36B14F500}"/>
                  </a:ext>
                </a:extLst>
              </p:cNvPr>
              <p:cNvGrpSpPr/>
              <p:nvPr/>
            </p:nvGrpSpPr>
            <p:grpSpPr>
              <a:xfrm>
                <a:off x="6380522" y="1807823"/>
                <a:ext cx="2467833" cy="871332"/>
                <a:chOff x="9271248" y="1821197"/>
                <a:chExt cx="2467833" cy="871332"/>
              </a:xfrm>
            </p:grpSpPr>
            <p:cxnSp>
              <p:nvCxnSpPr>
                <p:cNvPr id="69" name="Straight Connector 68">
                  <a:extLst>
                    <a:ext uri="{FF2B5EF4-FFF2-40B4-BE49-F238E27FC236}">
                      <a16:creationId xmlns:a16="http://schemas.microsoft.com/office/drawing/2014/main" id="{9092F858-480D-4826-B9C8-E8E72C88C4D3}"/>
                    </a:ext>
                  </a:extLst>
                </p:cNvPr>
                <p:cNvCxnSpPr/>
                <p:nvPr/>
              </p:nvCxnSpPr>
              <p:spPr>
                <a:xfrm>
                  <a:off x="9271248" y="1821197"/>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65C2D6FC-E1CB-475E-B80E-42332B219299}"/>
                    </a:ext>
                  </a:extLst>
                </p:cNvPr>
                <p:cNvCxnSpPr/>
                <p:nvPr/>
              </p:nvCxnSpPr>
              <p:spPr>
                <a:xfrm>
                  <a:off x="9271248" y="2692529"/>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91" name="Straight Connector 90">
                <a:extLst>
                  <a:ext uri="{FF2B5EF4-FFF2-40B4-BE49-F238E27FC236}">
                    <a16:creationId xmlns:a16="http://schemas.microsoft.com/office/drawing/2014/main" id="{0C15C950-8E56-4314-8336-26BA20C43BEC}"/>
                  </a:ext>
                </a:extLst>
              </p:cNvPr>
              <p:cNvCxnSpPr>
                <a:cxnSpLocks/>
              </p:cNvCxnSpPr>
              <p:nvPr/>
            </p:nvCxnSpPr>
            <p:spPr>
              <a:xfrm>
                <a:off x="6388694" y="1805442"/>
                <a:ext cx="0" cy="87371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92" name="Group 91">
              <a:extLst>
                <a:ext uri="{FF2B5EF4-FFF2-40B4-BE49-F238E27FC236}">
                  <a16:creationId xmlns:a16="http://schemas.microsoft.com/office/drawing/2014/main" id="{EA6953EA-DF86-4F05-9AC0-C84F2BF5775B}"/>
                </a:ext>
              </a:extLst>
            </p:cNvPr>
            <p:cNvGrpSpPr/>
            <p:nvPr/>
          </p:nvGrpSpPr>
          <p:grpSpPr>
            <a:xfrm>
              <a:off x="6402969" y="1812221"/>
              <a:ext cx="2459657" cy="864511"/>
              <a:chOff x="8151778" y="4065395"/>
              <a:chExt cx="1213451" cy="864511"/>
            </a:xfrm>
          </p:grpSpPr>
          <p:sp>
            <p:nvSpPr>
              <p:cNvPr id="100" name="Freeform: Shape 99">
                <a:extLst>
                  <a:ext uri="{FF2B5EF4-FFF2-40B4-BE49-F238E27FC236}">
                    <a16:creationId xmlns:a16="http://schemas.microsoft.com/office/drawing/2014/main" id="{D4DEA5E0-B099-4392-ACC3-E3D98AB7D00D}"/>
                  </a:ext>
                </a:extLst>
              </p:cNvPr>
              <p:cNvSpPr/>
              <p:nvPr/>
            </p:nvSpPr>
            <p:spPr>
              <a:xfrm>
                <a:off x="8151778" y="4065395"/>
                <a:ext cx="1213451"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1" name="Freeform: Shape 100">
                <a:extLst>
                  <a:ext uri="{FF2B5EF4-FFF2-40B4-BE49-F238E27FC236}">
                    <a16:creationId xmlns:a16="http://schemas.microsoft.com/office/drawing/2014/main" id="{EEA56454-E92A-4C4F-AD2A-39642E00888B}"/>
                  </a:ext>
                </a:extLst>
              </p:cNvPr>
              <p:cNvSpPr/>
              <p:nvPr/>
            </p:nvSpPr>
            <p:spPr>
              <a:xfrm flipV="1">
                <a:off x="8151778" y="4495036"/>
                <a:ext cx="1213451"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grpSp>
        <p:nvGrpSpPr>
          <p:cNvPr id="24" name="Group 23">
            <a:extLst>
              <a:ext uri="{FF2B5EF4-FFF2-40B4-BE49-F238E27FC236}">
                <a16:creationId xmlns:a16="http://schemas.microsoft.com/office/drawing/2014/main" id="{AA5B9D3E-0B24-4A54-AE6D-AECCB92AACB6}"/>
              </a:ext>
            </a:extLst>
          </p:cNvPr>
          <p:cNvGrpSpPr/>
          <p:nvPr/>
        </p:nvGrpSpPr>
        <p:grpSpPr>
          <a:xfrm>
            <a:off x="9143192" y="1558364"/>
            <a:ext cx="2795981" cy="1370225"/>
            <a:chOff x="9143192" y="1558364"/>
            <a:chExt cx="2795981" cy="1370225"/>
          </a:xfrm>
        </p:grpSpPr>
        <p:sp>
          <p:nvSpPr>
            <p:cNvPr id="49" name="TextBox 48">
              <a:extLst>
                <a:ext uri="{FF2B5EF4-FFF2-40B4-BE49-F238E27FC236}">
                  <a16:creationId xmlns:a16="http://schemas.microsoft.com/office/drawing/2014/main" id="{C2E2D2F8-FE46-4EEC-B6A4-702FFF208038}"/>
                </a:ext>
              </a:extLst>
            </p:cNvPr>
            <p:cNvSpPr txBox="1"/>
            <p:nvPr/>
          </p:nvSpPr>
          <p:spPr>
            <a:xfrm rot="16200000">
              <a:off x="8611968" y="2089588"/>
              <a:ext cx="1370225" cy="307777"/>
            </a:xfrm>
            <a:prstGeom prst="rect">
              <a:avLst/>
            </a:prstGeom>
            <a:noFill/>
          </p:spPr>
          <p:txBody>
            <a:bodyPr wrap="square" rtlCol="0">
              <a:spAutoFit/>
            </a:bodyPr>
            <a:lstStyle/>
            <a:p>
              <a:r>
                <a:rPr lang="en-US" sz="1400" dirty="0"/>
                <a:t>displacement</a:t>
              </a:r>
              <a:endParaRPr lang="en-AU" sz="1400" dirty="0"/>
            </a:p>
          </p:txBody>
        </p:sp>
        <p:grpSp>
          <p:nvGrpSpPr>
            <p:cNvPr id="64" name="Group 63">
              <a:extLst>
                <a:ext uri="{FF2B5EF4-FFF2-40B4-BE49-F238E27FC236}">
                  <a16:creationId xmlns:a16="http://schemas.microsoft.com/office/drawing/2014/main" id="{9E6E8845-B082-4E27-B05C-0E2FE7954FAD}"/>
                </a:ext>
              </a:extLst>
            </p:cNvPr>
            <p:cNvGrpSpPr/>
            <p:nvPr/>
          </p:nvGrpSpPr>
          <p:grpSpPr>
            <a:xfrm flipH="1">
              <a:off x="9479512" y="1794206"/>
              <a:ext cx="2459657" cy="864511"/>
              <a:chOff x="8151778" y="4065395"/>
              <a:chExt cx="1213451" cy="864511"/>
            </a:xfrm>
          </p:grpSpPr>
          <p:sp>
            <p:nvSpPr>
              <p:cNvPr id="65" name="Freeform: Shape 64">
                <a:extLst>
                  <a:ext uri="{FF2B5EF4-FFF2-40B4-BE49-F238E27FC236}">
                    <a16:creationId xmlns:a16="http://schemas.microsoft.com/office/drawing/2014/main" id="{187C0424-9A7B-414D-8753-FC0F076E8E4D}"/>
                  </a:ext>
                </a:extLst>
              </p:cNvPr>
              <p:cNvSpPr/>
              <p:nvPr/>
            </p:nvSpPr>
            <p:spPr>
              <a:xfrm>
                <a:off x="8151778" y="4065395"/>
                <a:ext cx="1213451"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6" name="Freeform: Shape 65">
                <a:extLst>
                  <a:ext uri="{FF2B5EF4-FFF2-40B4-BE49-F238E27FC236}">
                    <a16:creationId xmlns:a16="http://schemas.microsoft.com/office/drawing/2014/main" id="{4391163E-1FF4-42D1-9CAD-B98901ACB5FF}"/>
                  </a:ext>
                </a:extLst>
              </p:cNvPr>
              <p:cNvSpPr/>
              <p:nvPr/>
            </p:nvSpPr>
            <p:spPr>
              <a:xfrm flipV="1">
                <a:off x="8151778" y="4495036"/>
                <a:ext cx="1213451"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02" name="Group 101">
              <a:extLst>
                <a:ext uri="{FF2B5EF4-FFF2-40B4-BE49-F238E27FC236}">
                  <a16:creationId xmlns:a16="http://schemas.microsoft.com/office/drawing/2014/main" id="{3A6969DD-2D69-41D7-9773-596DC1E519F9}"/>
                </a:ext>
              </a:extLst>
            </p:cNvPr>
            <p:cNvGrpSpPr/>
            <p:nvPr/>
          </p:nvGrpSpPr>
          <p:grpSpPr>
            <a:xfrm>
              <a:off x="9471340" y="1794206"/>
              <a:ext cx="2467833" cy="873715"/>
              <a:chOff x="6380522" y="1805442"/>
              <a:chExt cx="2467833" cy="873715"/>
            </a:xfrm>
          </p:grpSpPr>
          <p:grpSp>
            <p:nvGrpSpPr>
              <p:cNvPr id="103" name="Group 102">
                <a:extLst>
                  <a:ext uri="{FF2B5EF4-FFF2-40B4-BE49-F238E27FC236}">
                    <a16:creationId xmlns:a16="http://schemas.microsoft.com/office/drawing/2014/main" id="{385E990C-0CBE-4E45-994C-1300C6D2E32B}"/>
                  </a:ext>
                </a:extLst>
              </p:cNvPr>
              <p:cNvGrpSpPr/>
              <p:nvPr/>
            </p:nvGrpSpPr>
            <p:grpSpPr>
              <a:xfrm>
                <a:off x="6380522" y="1807823"/>
                <a:ext cx="2467833" cy="871332"/>
                <a:chOff x="9271248" y="1821197"/>
                <a:chExt cx="2467833" cy="871332"/>
              </a:xfrm>
            </p:grpSpPr>
            <p:cxnSp>
              <p:nvCxnSpPr>
                <p:cNvPr id="105" name="Straight Connector 104">
                  <a:extLst>
                    <a:ext uri="{FF2B5EF4-FFF2-40B4-BE49-F238E27FC236}">
                      <a16:creationId xmlns:a16="http://schemas.microsoft.com/office/drawing/2014/main" id="{A6A60AD6-E300-4C40-BB69-3780C5807CB4}"/>
                    </a:ext>
                  </a:extLst>
                </p:cNvPr>
                <p:cNvCxnSpPr/>
                <p:nvPr/>
              </p:nvCxnSpPr>
              <p:spPr>
                <a:xfrm>
                  <a:off x="9271248" y="1821197"/>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66EF9A7B-89C5-4BC0-891F-FCFA9504479E}"/>
                    </a:ext>
                  </a:extLst>
                </p:cNvPr>
                <p:cNvCxnSpPr/>
                <p:nvPr/>
              </p:nvCxnSpPr>
              <p:spPr>
                <a:xfrm>
                  <a:off x="9271248" y="2692529"/>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04" name="Straight Connector 103">
                <a:extLst>
                  <a:ext uri="{FF2B5EF4-FFF2-40B4-BE49-F238E27FC236}">
                    <a16:creationId xmlns:a16="http://schemas.microsoft.com/office/drawing/2014/main" id="{60469712-4D6E-4D36-B816-6718B393CD97}"/>
                  </a:ext>
                </a:extLst>
              </p:cNvPr>
              <p:cNvCxnSpPr>
                <a:cxnSpLocks/>
              </p:cNvCxnSpPr>
              <p:nvPr/>
            </p:nvCxnSpPr>
            <p:spPr>
              <a:xfrm>
                <a:off x="6388694" y="1805442"/>
                <a:ext cx="0" cy="87371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2" name="Group 21">
            <a:extLst>
              <a:ext uri="{FF2B5EF4-FFF2-40B4-BE49-F238E27FC236}">
                <a16:creationId xmlns:a16="http://schemas.microsoft.com/office/drawing/2014/main" id="{6DC388EB-3197-4844-AC6F-D9BDA2118541}"/>
              </a:ext>
            </a:extLst>
          </p:cNvPr>
          <p:cNvGrpSpPr/>
          <p:nvPr/>
        </p:nvGrpSpPr>
        <p:grpSpPr>
          <a:xfrm>
            <a:off x="6140633" y="3093819"/>
            <a:ext cx="2760527" cy="974217"/>
            <a:chOff x="6096000" y="2844564"/>
            <a:chExt cx="2760527" cy="974217"/>
          </a:xfrm>
        </p:grpSpPr>
        <p:sp>
          <p:nvSpPr>
            <p:cNvPr id="107" name="TextBox 106">
              <a:extLst>
                <a:ext uri="{FF2B5EF4-FFF2-40B4-BE49-F238E27FC236}">
                  <a16:creationId xmlns:a16="http://schemas.microsoft.com/office/drawing/2014/main" id="{6365BD4B-CF37-4341-B7B3-360668F39BE1}"/>
                </a:ext>
              </a:extLst>
            </p:cNvPr>
            <p:cNvSpPr txBox="1"/>
            <p:nvPr/>
          </p:nvSpPr>
          <p:spPr>
            <a:xfrm rot="16200000">
              <a:off x="5762780" y="3177784"/>
              <a:ext cx="974217" cy="307777"/>
            </a:xfrm>
            <a:prstGeom prst="rect">
              <a:avLst/>
            </a:prstGeom>
            <a:noFill/>
          </p:spPr>
          <p:txBody>
            <a:bodyPr wrap="square" rtlCol="0">
              <a:spAutoFit/>
            </a:bodyPr>
            <a:lstStyle/>
            <a:p>
              <a:r>
                <a:rPr lang="en-US" sz="1400" dirty="0"/>
                <a:t>pressure</a:t>
              </a:r>
              <a:endParaRPr lang="en-AU" sz="1400" dirty="0"/>
            </a:p>
          </p:txBody>
        </p:sp>
        <p:grpSp>
          <p:nvGrpSpPr>
            <p:cNvPr id="108" name="Group 107">
              <a:extLst>
                <a:ext uri="{FF2B5EF4-FFF2-40B4-BE49-F238E27FC236}">
                  <a16:creationId xmlns:a16="http://schemas.microsoft.com/office/drawing/2014/main" id="{4BB04A99-FB8A-49C7-89EB-64A5E0C94902}"/>
                </a:ext>
              </a:extLst>
            </p:cNvPr>
            <p:cNvGrpSpPr/>
            <p:nvPr/>
          </p:nvGrpSpPr>
          <p:grpSpPr>
            <a:xfrm>
              <a:off x="6380522" y="2921810"/>
              <a:ext cx="2467833" cy="873715"/>
              <a:chOff x="6380522" y="1805442"/>
              <a:chExt cx="2467833" cy="873715"/>
            </a:xfrm>
          </p:grpSpPr>
          <p:grpSp>
            <p:nvGrpSpPr>
              <p:cNvPr id="109" name="Group 108">
                <a:extLst>
                  <a:ext uri="{FF2B5EF4-FFF2-40B4-BE49-F238E27FC236}">
                    <a16:creationId xmlns:a16="http://schemas.microsoft.com/office/drawing/2014/main" id="{08E0C388-8F08-4C4C-B454-5395B6D6FBF2}"/>
                  </a:ext>
                </a:extLst>
              </p:cNvPr>
              <p:cNvGrpSpPr/>
              <p:nvPr/>
            </p:nvGrpSpPr>
            <p:grpSpPr>
              <a:xfrm>
                <a:off x="6380522" y="1807823"/>
                <a:ext cx="2467833" cy="871332"/>
                <a:chOff x="9271248" y="1821197"/>
                <a:chExt cx="2467833" cy="871332"/>
              </a:xfrm>
            </p:grpSpPr>
            <p:cxnSp>
              <p:nvCxnSpPr>
                <p:cNvPr id="111" name="Straight Connector 110">
                  <a:extLst>
                    <a:ext uri="{FF2B5EF4-FFF2-40B4-BE49-F238E27FC236}">
                      <a16:creationId xmlns:a16="http://schemas.microsoft.com/office/drawing/2014/main" id="{92246A19-7DC7-4338-BAE0-8765D90A11E5}"/>
                    </a:ext>
                  </a:extLst>
                </p:cNvPr>
                <p:cNvCxnSpPr/>
                <p:nvPr/>
              </p:nvCxnSpPr>
              <p:spPr>
                <a:xfrm>
                  <a:off x="9271248" y="1821197"/>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6D54C748-DC5D-45FE-8E3E-EAB6A0DDCB31}"/>
                    </a:ext>
                  </a:extLst>
                </p:cNvPr>
                <p:cNvCxnSpPr/>
                <p:nvPr/>
              </p:nvCxnSpPr>
              <p:spPr>
                <a:xfrm>
                  <a:off x="9271248" y="2692529"/>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10" name="Straight Connector 109">
                <a:extLst>
                  <a:ext uri="{FF2B5EF4-FFF2-40B4-BE49-F238E27FC236}">
                    <a16:creationId xmlns:a16="http://schemas.microsoft.com/office/drawing/2014/main" id="{FE417481-BBC8-4392-83F3-A2A3C8336234}"/>
                  </a:ext>
                </a:extLst>
              </p:cNvPr>
              <p:cNvCxnSpPr>
                <a:cxnSpLocks/>
              </p:cNvCxnSpPr>
              <p:nvPr/>
            </p:nvCxnSpPr>
            <p:spPr>
              <a:xfrm>
                <a:off x="6388694" y="1805442"/>
                <a:ext cx="0" cy="87371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408F45A6-66B7-43E3-ACD7-2292AF785756}"/>
                </a:ext>
              </a:extLst>
            </p:cNvPr>
            <p:cNvGrpSpPr/>
            <p:nvPr/>
          </p:nvGrpSpPr>
          <p:grpSpPr>
            <a:xfrm>
              <a:off x="6388695" y="2921810"/>
              <a:ext cx="2467832" cy="869741"/>
              <a:chOff x="7410702" y="3295111"/>
              <a:chExt cx="3691347" cy="869741"/>
            </a:xfrm>
          </p:grpSpPr>
          <p:grpSp>
            <p:nvGrpSpPr>
              <p:cNvPr id="52" name="Group 51">
                <a:extLst>
                  <a:ext uri="{FF2B5EF4-FFF2-40B4-BE49-F238E27FC236}">
                    <a16:creationId xmlns:a16="http://schemas.microsoft.com/office/drawing/2014/main" id="{AC177C29-9C04-4E9C-948A-8CCAEEA0EA05}"/>
                  </a:ext>
                </a:extLst>
              </p:cNvPr>
              <p:cNvGrpSpPr/>
              <p:nvPr/>
            </p:nvGrpSpPr>
            <p:grpSpPr>
              <a:xfrm flipV="1">
                <a:off x="7410702" y="3295112"/>
                <a:ext cx="2450691" cy="869740"/>
                <a:chOff x="2599113" y="3297378"/>
                <a:chExt cx="1141614" cy="3236426"/>
              </a:xfrm>
            </p:grpSpPr>
            <p:sp>
              <p:nvSpPr>
                <p:cNvPr id="53" name="Freeform: Shape 52">
                  <a:extLst>
                    <a:ext uri="{FF2B5EF4-FFF2-40B4-BE49-F238E27FC236}">
                      <a16:creationId xmlns:a16="http://schemas.microsoft.com/office/drawing/2014/main" id="{129B75B7-A54C-4B32-BF45-4550D03E76A5}"/>
                    </a:ext>
                  </a:extLst>
                </p:cNvPr>
                <p:cNvSpPr/>
                <p:nvPr/>
              </p:nvSpPr>
              <p:spPr>
                <a:xfrm>
                  <a:off x="2599113" y="3297378"/>
                  <a:ext cx="565266"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4" name="Freeform: Shape 53">
                  <a:extLst>
                    <a:ext uri="{FF2B5EF4-FFF2-40B4-BE49-F238E27FC236}">
                      <a16:creationId xmlns:a16="http://schemas.microsoft.com/office/drawing/2014/main" id="{9233B975-AB0A-430A-A2E9-0AB1420D7E48}"/>
                    </a:ext>
                  </a:extLst>
                </p:cNvPr>
                <p:cNvSpPr/>
                <p:nvPr/>
              </p:nvSpPr>
              <p:spPr>
                <a:xfrm flipV="1">
                  <a:off x="3164378" y="4915595"/>
                  <a:ext cx="576349" cy="1618209"/>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76349"/>
                    <a:gd name="connsiteY0" fmla="*/ 1618211 h 1618211"/>
                    <a:gd name="connsiteX1" fmla="*/ 576349 w 576349"/>
                    <a:gd name="connsiteY1" fmla="*/ 0 h 1618211"/>
                  </a:gdLst>
                  <a:ahLst/>
                  <a:cxnLst>
                    <a:cxn ang="0">
                      <a:pos x="connsiteX0" y="connsiteY0"/>
                    </a:cxn>
                    <a:cxn ang="0">
                      <a:pos x="connsiteX1" y="connsiteY1"/>
                    </a:cxn>
                  </a:cxnLst>
                  <a:rect l="l" t="t" r="r" b="b"/>
                  <a:pathLst>
                    <a:path w="576349" h="1618211">
                      <a:moveTo>
                        <a:pt x="0" y="1618211"/>
                      </a:moveTo>
                      <a:cubicBezTo>
                        <a:pt x="193040" y="809105"/>
                        <a:pt x="386080" y="0"/>
                        <a:pt x="57634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grpSp>
          <p:grpSp>
            <p:nvGrpSpPr>
              <p:cNvPr id="19" name="Group 18">
                <a:extLst>
                  <a:ext uri="{FF2B5EF4-FFF2-40B4-BE49-F238E27FC236}">
                    <a16:creationId xmlns:a16="http://schemas.microsoft.com/office/drawing/2014/main" id="{7BCD4CC2-9BE6-4F12-9B48-EBEAEDDA4126}"/>
                  </a:ext>
                </a:extLst>
              </p:cNvPr>
              <p:cNvGrpSpPr/>
              <p:nvPr/>
            </p:nvGrpSpPr>
            <p:grpSpPr>
              <a:xfrm>
                <a:off x="7410702" y="3295111"/>
                <a:ext cx="3691347" cy="869740"/>
                <a:chOff x="7410702" y="3295111"/>
                <a:chExt cx="3691347" cy="869740"/>
              </a:xfrm>
            </p:grpSpPr>
            <p:grpSp>
              <p:nvGrpSpPr>
                <p:cNvPr id="51" name="Group 50">
                  <a:extLst>
                    <a:ext uri="{FF2B5EF4-FFF2-40B4-BE49-F238E27FC236}">
                      <a16:creationId xmlns:a16="http://schemas.microsoft.com/office/drawing/2014/main" id="{E68C5645-BADE-4167-A5BA-C5606C5C0E59}"/>
                    </a:ext>
                  </a:extLst>
                </p:cNvPr>
                <p:cNvGrpSpPr/>
                <p:nvPr/>
              </p:nvGrpSpPr>
              <p:grpSpPr>
                <a:xfrm>
                  <a:off x="7410702" y="3295111"/>
                  <a:ext cx="2450691" cy="869740"/>
                  <a:chOff x="2599113" y="3297382"/>
                  <a:chExt cx="1141614" cy="3236426"/>
                </a:xfrm>
              </p:grpSpPr>
              <p:sp>
                <p:nvSpPr>
                  <p:cNvPr id="55" name="Freeform: Shape 54">
                    <a:extLst>
                      <a:ext uri="{FF2B5EF4-FFF2-40B4-BE49-F238E27FC236}">
                        <a16:creationId xmlns:a16="http://schemas.microsoft.com/office/drawing/2014/main" id="{4FA3723A-D7FD-4852-82A7-B562DEAF7C04}"/>
                      </a:ext>
                    </a:extLst>
                  </p:cNvPr>
                  <p:cNvSpPr/>
                  <p:nvPr/>
                </p:nvSpPr>
                <p:spPr>
                  <a:xfrm>
                    <a:off x="2599113" y="3297382"/>
                    <a:ext cx="565266"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6" name="Freeform: Shape 55">
                    <a:extLst>
                      <a:ext uri="{FF2B5EF4-FFF2-40B4-BE49-F238E27FC236}">
                        <a16:creationId xmlns:a16="http://schemas.microsoft.com/office/drawing/2014/main" id="{26D45FFF-1B1E-4E42-865E-553A07343714}"/>
                      </a:ext>
                    </a:extLst>
                  </p:cNvPr>
                  <p:cNvSpPr/>
                  <p:nvPr/>
                </p:nvSpPr>
                <p:spPr>
                  <a:xfrm flipV="1">
                    <a:off x="3164378" y="4915595"/>
                    <a:ext cx="576349"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76349"/>
                      <a:gd name="connsiteY0" fmla="*/ 1618211 h 1618211"/>
                      <a:gd name="connsiteX1" fmla="*/ 576349 w 576349"/>
                      <a:gd name="connsiteY1" fmla="*/ 0 h 1618211"/>
                    </a:gdLst>
                    <a:ahLst/>
                    <a:cxnLst>
                      <a:cxn ang="0">
                        <a:pos x="connsiteX0" y="connsiteY0"/>
                      </a:cxn>
                      <a:cxn ang="0">
                        <a:pos x="connsiteX1" y="connsiteY1"/>
                      </a:cxn>
                    </a:cxnLst>
                    <a:rect l="l" t="t" r="r" b="b"/>
                    <a:pathLst>
                      <a:path w="576349" h="1618211">
                        <a:moveTo>
                          <a:pt x="0" y="1618211"/>
                        </a:moveTo>
                        <a:cubicBezTo>
                          <a:pt x="193040" y="809105"/>
                          <a:pt x="386080" y="0"/>
                          <a:pt x="57634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13" name="Group 112">
                  <a:extLst>
                    <a:ext uri="{FF2B5EF4-FFF2-40B4-BE49-F238E27FC236}">
                      <a16:creationId xmlns:a16="http://schemas.microsoft.com/office/drawing/2014/main" id="{2CB4E708-5822-47CC-9095-7D782AD53493}"/>
                    </a:ext>
                  </a:extLst>
                </p:cNvPr>
                <p:cNvGrpSpPr/>
                <p:nvPr/>
              </p:nvGrpSpPr>
              <p:grpSpPr>
                <a:xfrm>
                  <a:off x="9864806" y="3295576"/>
                  <a:ext cx="1237243" cy="869274"/>
                  <a:chOff x="8151778" y="4065395"/>
                  <a:chExt cx="1213451" cy="869274"/>
                </a:xfrm>
              </p:grpSpPr>
              <p:sp>
                <p:nvSpPr>
                  <p:cNvPr id="114" name="Freeform: Shape 113">
                    <a:extLst>
                      <a:ext uri="{FF2B5EF4-FFF2-40B4-BE49-F238E27FC236}">
                        <a16:creationId xmlns:a16="http://schemas.microsoft.com/office/drawing/2014/main" id="{2EE2B2D6-FF48-4106-B554-71E5D4058AF4}"/>
                      </a:ext>
                    </a:extLst>
                  </p:cNvPr>
                  <p:cNvSpPr/>
                  <p:nvPr/>
                </p:nvSpPr>
                <p:spPr>
                  <a:xfrm>
                    <a:off x="8151778" y="4065395"/>
                    <a:ext cx="1213451"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5" name="Freeform: Shape 114">
                    <a:extLst>
                      <a:ext uri="{FF2B5EF4-FFF2-40B4-BE49-F238E27FC236}">
                        <a16:creationId xmlns:a16="http://schemas.microsoft.com/office/drawing/2014/main" id="{AA212AC9-2768-43AA-B39A-B98B5FD9ED11}"/>
                      </a:ext>
                    </a:extLst>
                  </p:cNvPr>
                  <p:cNvSpPr/>
                  <p:nvPr/>
                </p:nvSpPr>
                <p:spPr>
                  <a:xfrm flipV="1">
                    <a:off x="8151778" y="4499799"/>
                    <a:ext cx="1213451"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grpSp>
      </p:grpSp>
      <p:grpSp>
        <p:nvGrpSpPr>
          <p:cNvPr id="21" name="Group 20">
            <a:extLst>
              <a:ext uri="{FF2B5EF4-FFF2-40B4-BE49-F238E27FC236}">
                <a16:creationId xmlns:a16="http://schemas.microsoft.com/office/drawing/2014/main" id="{EC2E3628-5007-42EB-A7F6-9F678697D257}"/>
              </a:ext>
            </a:extLst>
          </p:cNvPr>
          <p:cNvGrpSpPr/>
          <p:nvPr/>
        </p:nvGrpSpPr>
        <p:grpSpPr>
          <a:xfrm>
            <a:off x="9141049" y="2861837"/>
            <a:ext cx="2840614" cy="1370225"/>
            <a:chOff x="9141049" y="2861837"/>
            <a:chExt cx="2840614" cy="1370225"/>
          </a:xfrm>
        </p:grpSpPr>
        <p:grpSp>
          <p:nvGrpSpPr>
            <p:cNvPr id="116" name="Group 115">
              <a:extLst>
                <a:ext uri="{FF2B5EF4-FFF2-40B4-BE49-F238E27FC236}">
                  <a16:creationId xmlns:a16="http://schemas.microsoft.com/office/drawing/2014/main" id="{4524DE91-B62D-431C-AD41-D235635C1986}"/>
                </a:ext>
              </a:extLst>
            </p:cNvPr>
            <p:cNvGrpSpPr/>
            <p:nvPr/>
          </p:nvGrpSpPr>
          <p:grpSpPr>
            <a:xfrm>
              <a:off x="9505658" y="3146811"/>
              <a:ext cx="2467833" cy="873715"/>
              <a:chOff x="6380522" y="1805442"/>
              <a:chExt cx="2467833" cy="873715"/>
            </a:xfrm>
          </p:grpSpPr>
          <p:grpSp>
            <p:nvGrpSpPr>
              <p:cNvPr id="117" name="Group 116">
                <a:extLst>
                  <a:ext uri="{FF2B5EF4-FFF2-40B4-BE49-F238E27FC236}">
                    <a16:creationId xmlns:a16="http://schemas.microsoft.com/office/drawing/2014/main" id="{BD539F13-B07C-4EB4-BCCE-66C6B0B9F437}"/>
                  </a:ext>
                </a:extLst>
              </p:cNvPr>
              <p:cNvGrpSpPr/>
              <p:nvPr/>
            </p:nvGrpSpPr>
            <p:grpSpPr>
              <a:xfrm>
                <a:off x="6380522" y="1807823"/>
                <a:ext cx="2467833" cy="871332"/>
                <a:chOff x="9271248" y="1821197"/>
                <a:chExt cx="2467833" cy="871332"/>
              </a:xfrm>
            </p:grpSpPr>
            <p:cxnSp>
              <p:nvCxnSpPr>
                <p:cNvPr id="119" name="Straight Connector 118">
                  <a:extLst>
                    <a:ext uri="{FF2B5EF4-FFF2-40B4-BE49-F238E27FC236}">
                      <a16:creationId xmlns:a16="http://schemas.microsoft.com/office/drawing/2014/main" id="{A9214D1F-148A-4162-8005-F21377A0EC59}"/>
                    </a:ext>
                  </a:extLst>
                </p:cNvPr>
                <p:cNvCxnSpPr/>
                <p:nvPr/>
              </p:nvCxnSpPr>
              <p:spPr>
                <a:xfrm>
                  <a:off x="9271248" y="1821197"/>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736A1A8C-917B-4866-AEDF-7094C32ECB25}"/>
                    </a:ext>
                  </a:extLst>
                </p:cNvPr>
                <p:cNvCxnSpPr/>
                <p:nvPr/>
              </p:nvCxnSpPr>
              <p:spPr>
                <a:xfrm>
                  <a:off x="9271248" y="2692529"/>
                  <a:ext cx="246783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18" name="Straight Connector 117">
                <a:extLst>
                  <a:ext uri="{FF2B5EF4-FFF2-40B4-BE49-F238E27FC236}">
                    <a16:creationId xmlns:a16="http://schemas.microsoft.com/office/drawing/2014/main" id="{DBFB3277-BE0C-40F8-8ACB-D95D173BC031}"/>
                  </a:ext>
                </a:extLst>
              </p:cNvPr>
              <p:cNvCxnSpPr>
                <a:cxnSpLocks/>
              </p:cNvCxnSpPr>
              <p:nvPr/>
            </p:nvCxnSpPr>
            <p:spPr>
              <a:xfrm>
                <a:off x="6388694" y="1805442"/>
                <a:ext cx="0" cy="87371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21" name="Group 120">
              <a:extLst>
                <a:ext uri="{FF2B5EF4-FFF2-40B4-BE49-F238E27FC236}">
                  <a16:creationId xmlns:a16="http://schemas.microsoft.com/office/drawing/2014/main" id="{F59BDD68-1976-470F-8A98-260DA9915CC7}"/>
                </a:ext>
              </a:extLst>
            </p:cNvPr>
            <p:cNvGrpSpPr/>
            <p:nvPr/>
          </p:nvGrpSpPr>
          <p:grpSpPr>
            <a:xfrm flipH="1">
              <a:off x="9513831" y="3146811"/>
              <a:ext cx="2467832" cy="869741"/>
              <a:chOff x="7410702" y="3295111"/>
              <a:chExt cx="3691347" cy="869741"/>
            </a:xfrm>
          </p:grpSpPr>
          <p:grpSp>
            <p:nvGrpSpPr>
              <p:cNvPr id="122" name="Group 121">
                <a:extLst>
                  <a:ext uri="{FF2B5EF4-FFF2-40B4-BE49-F238E27FC236}">
                    <a16:creationId xmlns:a16="http://schemas.microsoft.com/office/drawing/2014/main" id="{BC1E243A-1917-4FCD-9F5D-BD1334FBCC7E}"/>
                  </a:ext>
                </a:extLst>
              </p:cNvPr>
              <p:cNvGrpSpPr/>
              <p:nvPr/>
            </p:nvGrpSpPr>
            <p:grpSpPr>
              <a:xfrm flipV="1">
                <a:off x="7410702" y="3295112"/>
                <a:ext cx="2450691" cy="869740"/>
                <a:chOff x="2599113" y="3297378"/>
                <a:chExt cx="1141614" cy="3236426"/>
              </a:xfrm>
            </p:grpSpPr>
            <p:sp>
              <p:nvSpPr>
                <p:cNvPr id="130" name="Freeform: Shape 129">
                  <a:extLst>
                    <a:ext uri="{FF2B5EF4-FFF2-40B4-BE49-F238E27FC236}">
                      <a16:creationId xmlns:a16="http://schemas.microsoft.com/office/drawing/2014/main" id="{6BDA86AF-93A8-417C-AA45-65A6799CC701}"/>
                    </a:ext>
                  </a:extLst>
                </p:cNvPr>
                <p:cNvSpPr/>
                <p:nvPr/>
              </p:nvSpPr>
              <p:spPr>
                <a:xfrm>
                  <a:off x="2599113" y="3297378"/>
                  <a:ext cx="565266"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1" name="Freeform: Shape 130">
                  <a:extLst>
                    <a:ext uri="{FF2B5EF4-FFF2-40B4-BE49-F238E27FC236}">
                      <a16:creationId xmlns:a16="http://schemas.microsoft.com/office/drawing/2014/main" id="{8A21A386-0B52-4379-866C-F9831549B787}"/>
                    </a:ext>
                  </a:extLst>
                </p:cNvPr>
                <p:cNvSpPr/>
                <p:nvPr/>
              </p:nvSpPr>
              <p:spPr>
                <a:xfrm flipV="1">
                  <a:off x="3164378" y="4915595"/>
                  <a:ext cx="576349" cy="1618209"/>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76349"/>
                    <a:gd name="connsiteY0" fmla="*/ 1618211 h 1618211"/>
                    <a:gd name="connsiteX1" fmla="*/ 576349 w 576349"/>
                    <a:gd name="connsiteY1" fmla="*/ 0 h 1618211"/>
                  </a:gdLst>
                  <a:ahLst/>
                  <a:cxnLst>
                    <a:cxn ang="0">
                      <a:pos x="connsiteX0" y="connsiteY0"/>
                    </a:cxn>
                    <a:cxn ang="0">
                      <a:pos x="connsiteX1" y="connsiteY1"/>
                    </a:cxn>
                  </a:cxnLst>
                  <a:rect l="l" t="t" r="r" b="b"/>
                  <a:pathLst>
                    <a:path w="576349" h="1618211">
                      <a:moveTo>
                        <a:pt x="0" y="1618211"/>
                      </a:moveTo>
                      <a:cubicBezTo>
                        <a:pt x="193040" y="809105"/>
                        <a:pt x="386080" y="0"/>
                        <a:pt x="57634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grpSp>
          <p:grpSp>
            <p:nvGrpSpPr>
              <p:cNvPr id="123" name="Group 122">
                <a:extLst>
                  <a:ext uri="{FF2B5EF4-FFF2-40B4-BE49-F238E27FC236}">
                    <a16:creationId xmlns:a16="http://schemas.microsoft.com/office/drawing/2014/main" id="{E16893AC-11CC-4B02-8F4F-5B319150490F}"/>
                  </a:ext>
                </a:extLst>
              </p:cNvPr>
              <p:cNvGrpSpPr/>
              <p:nvPr/>
            </p:nvGrpSpPr>
            <p:grpSpPr>
              <a:xfrm>
                <a:off x="7410702" y="3295111"/>
                <a:ext cx="3691347" cy="869740"/>
                <a:chOff x="7410702" y="3295111"/>
                <a:chExt cx="3691347" cy="869740"/>
              </a:xfrm>
            </p:grpSpPr>
            <p:grpSp>
              <p:nvGrpSpPr>
                <p:cNvPr id="124" name="Group 123">
                  <a:extLst>
                    <a:ext uri="{FF2B5EF4-FFF2-40B4-BE49-F238E27FC236}">
                      <a16:creationId xmlns:a16="http://schemas.microsoft.com/office/drawing/2014/main" id="{9AF0A732-54B0-4AEB-921D-C85FD9A62F36}"/>
                    </a:ext>
                  </a:extLst>
                </p:cNvPr>
                <p:cNvGrpSpPr/>
                <p:nvPr/>
              </p:nvGrpSpPr>
              <p:grpSpPr>
                <a:xfrm>
                  <a:off x="7410702" y="3295111"/>
                  <a:ext cx="2450691" cy="869740"/>
                  <a:chOff x="2599113" y="3297382"/>
                  <a:chExt cx="1141614" cy="3236426"/>
                </a:xfrm>
              </p:grpSpPr>
              <p:sp>
                <p:nvSpPr>
                  <p:cNvPr id="128" name="Freeform: Shape 127">
                    <a:extLst>
                      <a:ext uri="{FF2B5EF4-FFF2-40B4-BE49-F238E27FC236}">
                        <a16:creationId xmlns:a16="http://schemas.microsoft.com/office/drawing/2014/main" id="{4C0D13EF-AA84-41B4-B95F-F2BBB1F61840}"/>
                      </a:ext>
                    </a:extLst>
                  </p:cNvPr>
                  <p:cNvSpPr/>
                  <p:nvPr/>
                </p:nvSpPr>
                <p:spPr>
                  <a:xfrm>
                    <a:off x="2599113" y="3297382"/>
                    <a:ext cx="565266"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9" name="Freeform: Shape 128">
                    <a:extLst>
                      <a:ext uri="{FF2B5EF4-FFF2-40B4-BE49-F238E27FC236}">
                        <a16:creationId xmlns:a16="http://schemas.microsoft.com/office/drawing/2014/main" id="{EEA427BF-4EC9-47E8-9336-92F0B91E4D7E}"/>
                      </a:ext>
                    </a:extLst>
                  </p:cNvPr>
                  <p:cNvSpPr/>
                  <p:nvPr/>
                </p:nvSpPr>
                <p:spPr>
                  <a:xfrm flipV="1">
                    <a:off x="3164378" y="4915595"/>
                    <a:ext cx="576349" cy="1618213"/>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76349"/>
                      <a:gd name="connsiteY0" fmla="*/ 1618211 h 1618211"/>
                      <a:gd name="connsiteX1" fmla="*/ 576349 w 576349"/>
                      <a:gd name="connsiteY1" fmla="*/ 0 h 1618211"/>
                    </a:gdLst>
                    <a:ahLst/>
                    <a:cxnLst>
                      <a:cxn ang="0">
                        <a:pos x="connsiteX0" y="connsiteY0"/>
                      </a:cxn>
                      <a:cxn ang="0">
                        <a:pos x="connsiteX1" y="connsiteY1"/>
                      </a:cxn>
                    </a:cxnLst>
                    <a:rect l="l" t="t" r="r" b="b"/>
                    <a:pathLst>
                      <a:path w="576349" h="1618211">
                        <a:moveTo>
                          <a:pt x="0" y="1618211"/>
                        </a:moveTo>
                        <a:cubicBezTo>
                          <a:pt x="193040" y="809105"/>
                          <a:pt x="386080" y="0"/>
                          <a:pt x="57634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25" name="Group 124">
                  <a:extLst>
                    <a:ext uri="{FF2B5EF4-FFF2-40B4-BE49-F238E27FC236}">
                      <a16:creationId xmlns:a16="http://schemas.microsoft.com/office/drawing/2014/main" id="{71D0A562-7EF8-4B0B-8A90-8B1B03A5BCB4}"/>
                    </a:ext>
                  </a:extLst>
                </p:cNvPr>
                <p:cNvGrpSpPr/>
                <p:nvPr/>
              </p:nvGrpSpPr>
              <p:grpSpPr>
                <a:xfrm>
                  <a:off x="9864806" y="3295576"/>
                  <a:ext cx="1237243" cy="869274"/>
                  <a:chOff x="8151778" y="4065395"/>
                  <a:chExt cx="1213451" cy="869274"/>
                </a:xfrm>
              </p:grpSpPr>
              <p:sp>
                <p:nvSpPr>
                  <p:cNvPr id="126" name="Freeform: Shape 125">
                    <a:extLst>
                      <a:ext uri="{FF2B5EF4-FFF2-40B4-BE49-F238E27FC236}">
                        <a16:creationId xmlns:a16="http://schemas.microsoft.com/office/drawing/2014/main" id="{7850AEA0-51F3-430E-9B91-4037B98F5C88}"/>
                      </a:ext>
                    </a:extLst>
                  </p:cNvPr>
                  <p:cNvSpPr/>
                  <p:nvPr/>
                </p:nvSpPr>
                <p:spPr>
                  <a:xfrm>
                    <a:off x="8151778" y="4065395"/>
                    <a:ext cx="1213451"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7" name="Freeform: Shape 126">
                    <a:extLst>
                      <a:ext uri="{FF2B5EF4-FFF2-40B4-BE49-F238E27FC236}">
                        <a16:creationId xmlns:a16="http://schemas.microsoft.com/office/drawing/2014/main" id="{0E49A1E2-3CBB-40BF-A825-A272DCA74EF7}"/>
                      </a:ext>
                    </a:extLst>
                  </p:cNvPr>
                  <p:cNvSpPr/>
                  <p:nvPr/>
                </p:nvSpPr>
                <p:spPr>
                  <a:xfrm flipV="1">
                    <a:off x="8151778" y="4499799"/>
                    <a:ext cx="1213451" cy="434870"/>
                  </a:xfrm>
                  <a:custGeom>
                    <a:avLst/>
                    <a:gdLst>
                      <a:gd name="connsiteX0" fmla="*/ 0 w 1141614"/>
                      <a:gd name="connsiteY0" fmla="*/ 1618211 h 1618211"/>
                      <a:gd name="connsiteX1" fmla="*/ 576349 w 1141614"/>
                      <a:gd name="connsiteY1" fmla="*/ 0 h 1618211"/>
                      <a:gd name="connsiteX2" fmla="*/ 1141614 w 1141614"/>
                      <a:gd name="connsiteY2" fmla="*/ 1618211 h 1618211"/>
                      <a:gd name="connsiteX0" fmla="*/ 0 w 565265"/>
                      <a:gd name="connsiteY0" fmla="*/ 0 h 1618211"/>
                      <a:gd name="connsiteX1" fmla="*/ 565265 w 565265"/>
                      <a:gd name="connsiteY1" fmla="*/ 1618211 h 1618211"/>
                    </a:gdLst>
                    <a:ahLst/>
                    <a:cxnLst>
                      <a:cxn ang="0">
                        <a:pos x="connsiteX0" y="connsiteY0"/>
                      </a:cxn>
                      <a:cxn ang="0">
                        <a:pos x="connsiteX1" y="connsiteY1"/>
                      </a:cxn>
                    </a:cxnLst>
                    <a:rect l="l" t="t" r="r" b="b"/>
                    <a:pathLst>
                      <a:path w="565265" h="1618211">
                        <a:moveTo>
                          <a:pt x="0" y="0"/>
                        </a:moveTo>
                        <a:cubicBezTo>
                          <a:pt x="190269" y="0"/>
                          <a:pt x="377767" y="809105"/>
                          <a:pt x="565265" y="1618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grpSp>
        <p:sp>
          <p:nvSpPr>
            <p:cNvPr id="132" name="TextBox 131">
              <a:extLst>
                <a:ext uri="{FF2B5EF4-FFF2-40B4-BE49-F238E27FC236}">
                  <a16:creationId xmlns:a16="http://schemas.microsoft.com/office/drawing/2014/main" id="{FEEF6ACF-0719-4880-9C60-279001D9CA33}"/>
                </a:ext>
              </a:extLst>
            </p:cNvPr>
            <p:cNvSpPr txBox="1"/>
            <p:nvPr/>
          </p:nvSpPr>
          <p:spPr>
            <a:xfrm rot="16200000">
              <a:off x="8609825" y="3393061"/>
              <a:ext cx="1370225" cy="307777"/>
            </a:xfrm>
            <a:prstGeom prst="rect">
              <a:avLst/>
            </a:prstGeom>
            <a:noFill/>
          </p:spPr>
          <p:txBody>
            <a:bodyPr wrap="square" rtlCol="0">
              <a:spAutoFit/>
            </a:bodyPr>
            <a:lstStyle/>
            <a:p>
              <a:r>
                <a:rPr lang="en-US" sz="1400" dirty="0"/>
                <a:t>displacement</a:t>
              </a:r>
              <a:endParaRPr lang="en-AU" sz="1400" dirty="0"/>
            </a:p>
          </p:txBody>
        </p:sp>
      </p:grpSp>
    </p:spTree>
    <p:extLst>
      <p:ext uri="{BB962C8B-B14F-4D97-AF65-F5344CB8AC3E}">
        <p14:creationId xmlns:p14="http://schemas.microsoft.com/office/powerpoint/2010/main" val="2503932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A2EC0-ADB4-4EC2-899B-0721866ABE66}"/>
              </a:ext>
            </a:extLst>
          </p:cNvPr>
          <p:cNvSpPr>
            <a:spLocks noGrp="1"/>
          </p:cNvSpPr>
          <p:nvPr>
            <p:ph type="title"/>
          </p:nvPr>
        </p:nvSpPr>
        <p:spPr/>
        <p:txBody>
          <a:bodyPr/>
          <a:lstStyle/>
          <a:p>
            <a:r>
              <a:rPr lang="en-US" b="0" dirty="0"/>
              <a:t>Wave equation</a:t>
            </a:r>
            <a:endParaRPr lang="en-AU"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4BDD6AA-4818-4D1C-97E1-128F03451265}"/>
                  </a:ext>
                </a:extLst>
              </p:cNvPr>
              <p:cNvSpPr>
                <a:spLocks noGrp="1"/>
              </p:cNvSpPr>
              <p:nvPr>
                <p:ph idx="1"/>
              </p:nvPr>
            </p:nvSpPr>
            <p:spPr/>
            <p:txBody>
              <a:bodyPr/>
              <a:lstStyle/>
              <a:p>
                <a:pPr marL="0" indent="0">
                  <a:buNone/>
                </a:pPr>
                <a14:m>
                  <m:oMathPara xmlns:m="http://schemas.openxmlformats.org/officeDocument/2006/math">
                    <m:oMathParaPr>
                      <m:jc m:val="centerGroup"/>
                    </m:oMathParaPr>
                    <m:oMath xmlns:m="http://schemas.openxmlformats.org/officeDocument/2006/math">
                      <m:r>
                        <a:rPr lang="en-US" sz="2800" i="1" smtClean="0">
                          <a:latin typeface="Cambria Math" panose="02040503050406030204" pitchFamily="18" charset="0"/>
                        </a:rPr>
                        <m:t>𝑣</m:t>
                      </m:r>
                      <m:r>
                        <a:rPr lang="en-US" sz="2800" i="1" smtClean="0">
                          <a:latin typeface="Cambria Math" panose="02040503050406030204" pitchFamily="18" charset="0"/>
                        </a:rPr>
                        <m:t>=</m:t>
                      </m:r>
                      <m:r>
                        <a:rPr lang="en-US" sz="2800" i="1" smtClean="0">
                          <a:latin typeface="Cambria Math" panose="02040503050406030204" pitchFamily="18" charset="0"/>
                        </a:rPr>
                        <m:t>𝑓</m:t>
                      </m:r>
                      <m:r>
                        <a:rPr lang="en-US" sz="2800" i="1">
                          <a:latin typeface="Cambria Math" panose="02040503050406030204" pitchFamily="18" charset="0"/>
                          <a:ea typeface="Cambria Math" panose="02040503050406030204" pitchFamily="18" charset="0"/>
                        </a:rPr>
                        <m:t>𝜆</m:t>
                      </m:r>
                    </m:oMath>
                  </m:oMathPara>
                </a14:m>
                <a:endParaRPr lang="en-AU" sz="2800" dirty="0"/>
              </a:p>
              <a:p>
                <a:pPr marL="0" indent="0">
                  <a:buNone/>
                </a:pPr>
                <a:endParaRPr lang="en-AU" dirty="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𝑣</m:t>
                      </m:r>
                      <m:r>
                        <a:rPr lang="en-US" b="0" i="1" smtClean="0">
                          <a:latin typeface="Cambria Math" panose="02040503050406030204" pitchFamily="18" charset="0"/>
                        </a:rPr>
                        <m:t>=</m:t>
                      </m:r>
                      <m:r>
                        <a:rPr lang="en-US" b="0" i="1" smtClean="0">
                          <a:latin typeface="Cambria Math" panose="02040503050406030204" pitchFamily="18" charset="0"/>
                        </a:rPr>
                        <m:t>𝑣𝑒𝑙𝑜𝑐𝑖𝑡𝑦</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𝑚</m:t>
                          </m:r>
                          <m:r>
                            <a:rPr lang="en-US" b="0" i="1" smtClean="0">
                              <a:latin typeface="Cambria Math" panose="02040503050406030204" pitchFamily="18" charset="0"/>
                            </a:rPr>
                            <m:t> </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𝑠</m:t>
                              </m:r>
                            </m:e>
                            <m:sup>
                              <m:r>
                                <a:rPr lang="en-US" b="0" i="1" smtClean="0">
                                  <a:latin typeface="Cambria Math" panose="02040503050406030204" pitchFamily="18" charset="0"/>
                                </a:rPr>
                                <m:t>−1</m:t>
                              </m:r>
                            </m:sup>
                          </m:sSup>
                        </m:e>
                      </m:d>
                    </m:oMath>
                  </m:oMathPara>
                </a14:m>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𝑓</m:t>
                      </m:r>
                      <m:r>
                        <a:rPr lang="en-US" b="0" i="1" smtClean="0">
                          <a:latin typeface="Cambria Math" panose="02040503050406030204" pitchFamily="18" charset="0"/>
                        </a:rPr>
                        <m:t>=</m:t>
                      </m:r>
                      <m:r>
                        <a:rPr lang="en-US" b="0" i="1" smtClean="0">
                          <a:latin typeface="Cambria Math" panose="02040503050406030204" pitchFamily="18" charset="0"/>
                        </a:rPr>
                        <m:t>𝑓𝑟𝑒𝑞𝑢𝑒𝑛𝑐𝑦</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𝐻𝑧</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𝑠</m:t>
                              </m:r>
                            </m:e>
                            <m:sup>
                              <m:r>
                                <a:rPr lang="en-US" b="0" i="1" smtClean="0">
                                  <a:latin typeface="Cambria Math" panose="02040503050406030204" pitchFamily="18" charset="0"/>
                                </a:rPr>
                                <m:t>−1</m:t>
                              </m:r>
                            </m:sup>
                          </m:sSup>
                        </m:e>
                      </m:d>
                    </m:oMath>
                  </m:oMathPara>
                </a14:m>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ea typeface="Cambria Math" panose="02040503050406030204" pitchFamily="18" charset="0"/>
                        </a:rPr>
                        <m:t>𝜆</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𝑤𝑎𝑣𝑒𝑙𝑒𝑛𝑔𝑡h</m:t>
                      </m:r>
                      <m:r>
                        <a:rPr lang="en-US" b="0" i="1" smtClean="0">
                          <a:latin typeface="Cambria Math" panose="02040503050406030204" pitchFamily="18" charset="0"/>
                          <a:ea typeface="Cambria Math" panose="02040503050406030204" pitchFamily="18" charset="0"/>
                        </a:rPr>
                        <m:t> </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𝑚</m:t>
                          </m:r>
                        </m:e>
                      </m:d>
                    </m:oMath>
                  </m:oMathPara>
                </a14:m>
                <a:endParaRPr lang="en-US" b="0" dirty="0">
                  <a:ea typeface="Cambria Math" panose="02040503050406030204" pitchFamily="18" charset="0"/>
                </a:endParaRPr>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𝑓</m:t>
                          </m:r>
                        </m:den>
                      </m:f>
                      <m:r>
                        <a:rPr lang="en-US" b="0" i="1" smtClean="0">
                          <a:latin typeface="Cambria Math" panose="02040503050406030204" pitchFamily="18" charset="0"/>
                        </a:rPr>
                        <m:t>=</m:t>
                      </m:r>
                      <m:r>
                        <a:rPr lang="en-US" b="0" i="1" smtClean="0">
                          <a:latin typeface="Cambria Math" panose="02040503050406030204" pitchFamily="18" charset="0"/>
                        </a:rPr>
                        <m:t>𝑇</m:t>
                      </m:r>
                      <m:r>
                        <a:rPr lang="en-US" b="0" i="1" smtClean="0">
                          <a:latin typeface="Cambria Math" panose="02040503050406030204" pitchFamily="18" charset="0"/>
                        </a:rPr>
                        <m:t>=</m:t>
                      </m:r>
                      <m:r>
                        <a:rPr lang="en-US" b="0" i="1" smtClean="0">
                          <a:latin typeface="Cambria Math" panose="02040503050406030204" pitchFamily="18" charset="0"/>
                        </a:rPr>
                        <m:t>𝑝𝑒𝑟𝑖𝑜𝑑</m:t>
                      </m:r>
                      <m:r>
                        <a:rPr lang="en-US" b="0" i="1" smtClean="0">
                          <a:latin typeface="Cambria Math" panose="02040503050406030204" pitchFamily="18" charset="0"/>
                        </a:rPr>
                        <m:t> (</m:t>
                      </m:r>
                      <m:r>
                        <a:rPr lang="en-US" b="0" i="1" smtClean="0">
                          <a:latin typeface="Cambria Math" panose="02040503050406030204" pitchFamily="18" charset="0"/>
                        </a:rPr>
                        <m:t>𝑠</m:t>
                      </m:r>
                      <m:r>
                        <a:rPr lang="en-US" b="0" i="1" smtClean="0">
                          <a:latin typeface="Cambria Math" panose="02040503050406030204" pitchFamily="18" charset="0"/>
                        </a:rPr>
                        <m:t>)</m:t>
                      </m:r>
                    </m:oMath>
                  </m:oMathPara>
                </a14:m>
                <a:endParaRPr lang="en-US" dirty="0"/>
              </a:p>
            </p:txBody>
          </p:sp>
        </mc:Choice>
        <mc:Fallback xmlns="">
          <p:sp>
            <p:nvSpPr>
              <p:cNvPr id="3" name="Content Placeholder 2">
                <a:extLst>
                  <a:ext uri="{FF2B5EF4-FFF2-40B4-BE49-F238E27FC236}">
                    <a16:creationId xmlns:a16="http://schemas.microsoft.com/office/drawing/2014/main" id="{A4BDD6AA-4818-4D1C-97E1-128F03451265}"/>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AU">
                    <a:noFill/>
                  </a:rPr>
                  <a:t> </a:t>
                </a:r>
              </a:p>
            </p:txBody>
          </p:sp>
        </mc:Fallback>
      </mc:AlternateContent>
    </p:spTree>
    <p:extLst>
      <p:ext uri="{BB962C8B-B14F-4D97-AF65-F5344CB8AC3E}">
        <p14:creationId xmlns:p14="http://schemas.microsoft.com/office/powerpoint/2010/main" val="40039330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73FA2-1D62-4346-986F-CADFEEE19605}"/>
              </a:ext>
            </a:extLst>
          </p:cNvPr>
          <p:cNvSpPr>
            <a:spLocks noGrp="1"/>
          </p:cNvSpPr>
          <p:nvPr>
            <p:ph type="title"/>
          </p:nvPr>
        </p:nvSpPr>
        <p:spPr/>
        <p:txBody>
          <a:bodyPr/>
          <a:lstStyle/>
          <a:p>
            <a:r>
              <a:rPr lang="en-US" dirty="0"/>
              <a:t>Examples of closed end instruments</a:t>
            </a:r>
            <a:endParaRPr lang="en-AU" dirty="0"/>
          </a:p>
        </p:txBody>
      </p:sp>
      <p:sp>
        <p:nvSpPr>
          <p:cNvPr id="3" name="Content Placeholder 2">
            <a:extLst>
              <a:ext uri="{FF2B5EF4-FFF2-40B4-BE49-F238E27FC236}">
                <a16:creationId xmlns:a16="http://schemas.microsoft.com/office/drawing/2014/main" id="{76BCFA18-B54A-435D-AC55-25098C0C6620}"/>
              </a:ext>
            </a:extLst>
          </p:cNvPr>
          <p:cNvSpPr>
            <a:spLocks noGrp="1"/>
          </p:cNvSpPr>
          <p:nvPr>
            <p:ph idx="1"/>
          </p:nvPr>
        </p:nvSpPr>
        <p:spPr/>
        <p:txBody>
          <a:bodyPr/>
          <a:lstStyle/>
          <a:p>
            <a:r>
              <a:rPr lang="en-AU" altLang="en-US" dirty="0"/>
              <a:t>Bottle half filled with water.</a:t>
            </a:r>
          </a:p>
          <a:p>
            <a:r>
              <a:rPr lang="en-AU" altLang="en-US" dirty="0"/>
              <a:t>Ear canal</a:t>
            </a:r>
          </a:p>
          <a:p>
            <a:r>
              <a:rPr lang="en-AU" altLang="en-US" dirty="0"/>
              <a:t>Some organ pipes.</a:t>
            </a:r>
          </a:p>
          <a:p>
            <a:r>
              <a:rPr lang="en-AU" altLang="en-US" dirty="0"/>
              <a:t>Human vocal tract.</a:t>
            </a:r>
          </a:p>
          <a:p>
            <a:endParaRPr lang="en-AU" dirty="0"/>
          </a:p>
        </p:txBody>
      </p:sp>
    </p:spTree>
    <p:extLst>
      <p:ext uri="{BB962C8B-B14F-4D97-AF65-F5344CB8AC3E}">
        <p14:creationId xmlns:p14="http://schemas.microsoft.com/office/powerpoint/2010/main" val="10091831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9FC67-4297-45A3-ABD1-B6446D4E6C40}"/>
              </a:ext>
            </a:extLst>
          </p:cNvPr>
          <p:cNvSpPr>
            <a:spLocks noGrp="1"/>
          </p:cNvSpPr>
          <p:nvPr>
            <p:ph type="title"/>
          </p:nvPr>
        </p:nvSpPr>
        <p:spPr/>
        <p:txBody>
          <a:bodyPr/>
          <a:lstStyle/>
          <a:p>
            <a:r>
              <a:rPr lang="en-US" dirty="0"/>
              <a:t>Problem</a:t>
            </a:r>
            <a:endParaRPr lang="en-AU" dirty="0"/>
          </a:p>
        </p:txBody>
      </p:sp>
      <p:sp>
        <p:nvSpPr>
          <p:cNvPr id="3" name="Content Placeholder 2">
            <a:extLst>
              <a:ext uri="{FF2B5EF4-FFF2-40B4-BE49-F238E27FC236}">
                <a16:creationId xmlns:a16="http://schemas.microsoft.com/office/drawing/2014/main" id="{283D08F3-1868-4FCC-9700-FF1884D7FB9F}"/>
              </a:ext>
            </a:extLst>
          </p:cNvPr>
          <p:cNvSpPr>
            <a:spLocks noGrp="1"/>
          </p:cNvSpPr>
          <p:nvPr>
            <p:ph idx="1"/>
          </p:nvPr>
        </p:nvSpPr>
        <p:spPr/>
        <p:txBody>
          <a:bodyPr/>
          <a:lstStyle/>
          <a:p>
            <a:r>
              <a:rPr lang="en-AU" dirty="0"/>
              <a:t>The ear canal is a closed tube (ear drum) and is </a:t>
            </a:r>
            <a:r>
              <a:rPr lang="en-AU" dirty="0" err="1"/>
              <a:t>approx</a:t>
            </a:r>
            <a:r>
              <a:rPr lang="en-AU" dirty="0"/>
              <a:t> 3.00 cm long in an adult. If the speed of sound in air is 340 ms-1:</a:t>
            </a:r>
          </a:p>
          <a:p>
            <a:r>
              <a:rPr lang="en-AU" dirty="0"/>
              <a:t>What is the fundamental frequency of the ear canal?</a:t>
            </a:r>
          </a:p>
          <a:p>
            <a:r>
              <a:rPr lang="en-AU" dirty="0"/>
              <a:t>What is the frequency of the next resonating frequency?</a:t>
            </a:r>
          </a:p>
          <a:p>
            <a:r>
              <a:rPr lang="en-AU" dirty="0"/>
              <a:t>Explain why some frequencies are better heard than others.</a:t>
            </a:r>
          </a:p>
          <a:p>
            <a:pPr marL="0" indent="0">
              <a:buNone/>
            </a:pPr>
            <a:r>
              <a:rPr lang="en-AU" dirty="0"/>
              <a:t>2 830 Hz    </a:t>
            </a:r>
          </a:p>
          <a:p>
            <a:pPr marL="0" indent="0">
              <a:buNone/>
            </a:pPr>
            <a:r>
              <a:rPr lang="en-AU" dirty="0"/>
              <a:t>8 500 Hz</a:t>
            </a:r>
          </a:p>
          <a:p>
            <a:endParaRPr lang="en-AU" dirty="0"/>
          </a:p>
        </p:txBody>
      </p:sp>
    </p:spTree>
    <p:extLst>
      <p:ext uri="{BB962C8B-B14F-4D97-AF65-F5344CB8AC3E}">
        <p14:creationId xmlns:p14="http://schemas.microsoft.com/office/powerpoint/2010/main" val="621850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molecule vibration gif">
            <a:extLst>
              <a:ext uri="{FF2B5EF4-FFF2-40B4-BE49-F238E27FC236}">
                <a16:creationId xmlns:a16="http://schemas.microsoft.com/office/drawing/2014/main" id="{3784524C-BF95-41ED-BA7B-7BC47618464E}"/>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7490791" y="4213570"/>
            <a:ext cx="4701209" cy="2644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4FD71D0-974E-4B16-8F26-C82A58959571}"/>
              </a:ext>
            </a:extLst>
          </p:cNvPr>
          <p:cNvSpPr>
            <a:spLocks noGrp="1"/>
          </p:cNvSpPr>
          <p:nvPr>
            <p:ph type="title"/>
          </p:nvPr>
        </p:nvSpPr>
        <p:spPr/>
        <p:txBody>
          <a:bodyPr/>
          <a:lstStyle/>
          <a:p>
            <a:r>
              <a:rPr lang="en-US" dirty="0"/>
              <a:t>Free vibration – Resonant frequencies</a:t>
            </a:r>
            <a:endParaRPr lang="en-AU" dirty="0"/>
          </a:p>
        </p:txBody>
      </p:sp>
      <p:sp>
        <p:nvSpPr>
          <p:cNvPr id="3" name="Content Placeholder 2">
            <a:extLst>
              <a:ext uri="{FF2B5EF4-FFF2-40B4-BE49-F238E27FC236}">
                <a16:creationId xmlns:a16="http://schemas.microsoft.com/office/drawing/2014/main" id="{805FFAA7-0F5D-4A75-8D13-58377987E849}"/>
              </a:ext>
            </a:extLst>
          </p:cNvPr>
          <p:cNvSpPr>
            <a:spLocks noGrp="1"/>
          </p:cNvSpPr>
          <p:nvPr>
            <p:ph idx="1"/>
          </p:nvPr>
        </p:nvSpPr>
        <p:spPr>
          <a:xfrm>
            <a:off x="685800" y="2194559"/>
            <a:ext cx="10820400" cy="4539201"/>
          </a:xfrm>
        </p:spPr>
        <p:txBody>
          <a:bodyPr>
            <a:normAutofit fontScale="92500"/>
          </a:bodyPr>
          <a:lstStyle/>
          <a:p>
            <a:r>
              <a:rPr lang="en-US" dirty="0"/>
              <a:t>Vibration is typically a repeated energy transformation between kinetic energy and some form of potential energy</a:t>
            </a:r>
          </a:p>
          <a:p>
            <a:r>
              <a:rPr lang="en-US" dirty="0"/>
              <a:t>E.g. a pendulum repeatedly converts energy between potential and kinetic energy</a:t>
            </a:r>
          </a:p>
          <a:p>
            <a:r>
              <a:rPr lang="en-US" dirty="0"/>
              <a:t>Most objects have one or more specific modes of vibration, ways of vibrating that very efficiently convert between the two forms of energy with little loss of energy</a:t>
            </a:r>
          </a:p>
          <a:p>
            <a:r>
              <a:rPr lang="en-US" dirty="0"/>
              <a:t>These modes of vibration occur at specific frequencies</a:t>
            </a:r>
          </a:p>
          <a:p>
            <a:r>
              <a:rPr lang="en-US" dirty="0"/>
              <a:t>Theses frequencies are known as natural or resonant </a:t>
            </a:r>
            <a:br>
              <a:rPr lang="en-US" dirty="0"/>
            </a:br>
            <a:r>
              <a:rPr lang="en-US" dirty="0"/>
              <a:t>frequencies</a:t>
            </a:r>
          </a:p>
          <a:p>
            <a:r>
              <a:rPr lang="en-US" dirty="0"/>
              <a:t>When an object is physically disturbed, vibration at the </a:t>
            </a:r>
            <a:br>
              <a:rPr lang="en-US" dirty="0"/>
            </a:br>
            <a:r>
              <a:rPr lang="en-US" dirty="0"/>
              <a:t>natural frequencies will persist while other frequencies </a:t>
            </a:r>
            <a:br>
              <a:rPr lang="en-US" dirty="0"/>
            </a:br>
            <a:r>
              <a:rPr lang="en-US" dirty="0"/>
              <a:t>will rapidly lose energy and drop off</a:t>
            </a:r>
          </a:p>
          <a:p>
            <a:r>
              <a:rPr lang="en-US" dirty="0"/>
              <a:t>This is why a given object will always tend to vibrate at a </a:t>
            </a:r>
            <a:br>
              <a:rPr lang="en-US" dirty="0"/>
            </a:br>
            <a:r>
              <a:rPr lang="en-US" dirty="0"/>
              <a:t>certain frequency regardless of how it is disturbed</a:t>
            </a:r>
            <a:endParaRPr lang="en-AU" dirty="0"/>
          </a:p>
        </p:txBody>
      </p:sp>
    </p:spTree>
    <p:extLst>
      <p:ext uri="{BB962C8B-B14F-4D97-AF65-F5344CB8AC3E}">
        <p14:creationId xmlns:p14="http://schemas.microsoft.com/office/powerpoint/2010/main" val="12785485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A09E2-FF13-43E1-9553-1E0B29DD92F7}"/>
              </a:ext>
            </a:extLst>
          </p:cNvPr>
          <p:cNvSpPr>
            <a:spLocks noGrp="1"/>
          </p:cNvSpPr>
          <p:nvPr>
            <p:ph type="title"/>
          </p:nvPr>
        </p:nvSpPr>
        <p:spPr/>
        <p:txBody>
          <a:bodyPr/>
          <a:lstStyle/>
          <a:p>
            <a:r>
              <a:rPr lang="en-US" dirty="0"/>
              <a:t>Resonance</a:t>
            </a:r>
            <a:endParaRPr lang="en-AU" dirty="0"/>
          </a:p>
        </p:txBody>
      </p:sp>
      <p:sp>
        <p:nvSpPr>
          <p:cNvPr id="3" name="Content Placeholder 2">
            <a:extLst>
              <a:ext uri="{FF2B5EF4-FFF2-40B4-BE49-F238E27FC236}">
                <a16:creationId xmlns:a16="http://schemas.microsoft.com/office/drawing/2014/main" id="{36C5335A-4F2C-4538-81ED-494C93577F61}"/>
              </a:ext>
            </a:extLst>
          </p:cNvPr>
          <p:cNvSpPr>
            <a:spLocks noGrp="1"/>
          </p:cNvSpPr>
          <p:nvPr>
            <p:ph idx="1"/>
          </p:nvPr>
        </p:nvSpPr>
        <p:spPr>
          <a:xfrm>
            <a:off x="685800" y="2194560"/>
            <a:ext cx="10820400" cy="4387215"/>
          </a:xfrm>
        </p:spPr>
        <p:txBody>
          <a:bodyPr>
            <a:normAutofit/>
          </a:bodyPr>
          <a:lstStyle/>
          <a:p>
            <a:r>
              <a:rPr lang="en-US" dirty="0"/>
              <a:t>If an object is exposed to vibrations at the same frequency as its resonant frequency it will very efficiently gain energy from the driver (source of vibration) and it will vibrate at that frequency with increasing amplitude</a:t>
            </a:r>
          </a:p>
          <a:p>
            <a:r>
              <a:rPr lang="en-US" dirty="0"/>
              <a:t>If the driver persists, continuing to transfer energy to the resonating object the amplitude of the vibration can become too large for the object to cope with, breaking the object</a:t>
            </a:r>
          </a:p>
          <a:p>
            <a:endParaRPr lang="en-AU" dirty="0"/>
          </a:p>
        </p:txBody>
      </p:sp>
      <p:pic>
        <p:nvPicPr>
          <p:cNvPr id="18434" name="Picture 2" descr="Image result for resonance gif">
            <a:extLst>
              <a:ext uri="{FF2B5EF4-FFF2-40B4-BE49-F238E27FC236}">
                <a16:creationId xmlns:a16="http://schemas.microsoft.com/office/drawing/2014/main" id="{FCF5A435-A456-4B44-806F-675297C4AA13}"/>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432800" y="4010024"/>
            <a:ext cx="3568700" cy="267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23863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EBB03-1C4F-4F45-AAF0-4CEC06921EB9}"/>
              </a:ext>
            </a:extLst>
          </p:cNvPr>
          <p:cNvSpPr>
            <a:spLocks noGrp="1"/>
          </p:cNvSpPr>
          <p:nvPr>
            <p:ph type="title"/>
          </p:nvPr>
        </p:nvSpPr>
        <p:spPr/>
        <p:txBody>
          <a:bodyPr/>
          <a:lstStyle/>
          <a:p>
            <a:r>
              <a:rPr lang="en-US" dirty="0"/>
              <a:t>Forced Vibrations</a:t>
            </a:r>
            <a:endParaRPr lang="en-AU" dirty="0"/>
          </a:p>
        </p:txBody>
      </p:sp>
      <p:sp>
        <p:nvSpPr>
          <p:cNvPr id="3" name="Content Placeholder 2">
            <a:extLst>
              <a:ext uri="{FF2B5EF4-FFF2-40B4-BE49-F238E27FC236}">
                <a16:creationId xmlns:a16="http://schemas.microsoft.com/office/drawing/2014/main" id="{2CD94218-4F06-40D9-884D-26AD7BE85EA7}"/>
              </a:ext>
            </a:extLst>
          </p:cNvPr>
          <p:cNvSpPr>
            <a:spLocks noGrp="1"/>
          </p:cNvSpPr>
          <p:nvPr>
            <p:ph idx="1"/>
          </p:nvPr>
        </p:nvSpPr>
        <p:spPr/>
        <p:txBody>
          <a:bodyPr/>
          <a:lstStyle/>
          <a:p>
            <a:r>
              <a:rPr lang="en-US" dirty="0"/>
              <a:t>A vibrating object can cause another object it is touching to vibrate at the same frequency</a:t>
            </a:r>
          </a:p>
          <a:p>
            <a:r>
              <a:rPr lang="en-US" dirty="0"/>
              <a:t>Not as energy efficient as resonance</a:t>
            </a:r>
          </a:p>
          <a:p>
            <a:r>
              <a:rPr lang="en-US" dirty="0"/>
              <a:t>E.g. violin string vibrates at resonant frequency, forces the violin body to vibrate at the same frequency, creates a larger surface area to transfer the vibrations to the air</a:t>
            </a:r>
            <a:endParaRPr lang="en-AU" dirty="0"/>
          </a:p>
        </p:txBody>
      </p:sp>
    </p:spTree>
    <p:extLst>
      <p:ext uri="{BB962C8B-B14F-4D97-AF65-F5344CB8AC3E}">
        <p14:creationId xmlns:p14="http://schemas.microsoft.com/office/powerpoint/2010/main" val="18660076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E66F2-F2B6-4434-AC71-C164945C82F6}"/>
              </a:ext>
            </a:extLst>
          </p:cNvPr>
          <p:cNvSpPr>
            <a:spLocks noGrp="1"/>
          </p:cNvSpPr>
          <p:nvPr>
            <p:ph type="title"/>
          </p:nvPr>
        </p:nvSpPr>
        <p:spPr/>
        <p:txBody>
          <a:bodyPr/>
          <a:lstStyle/>
          <a:p>
            <a:r>
              <a:rPr lang="en-US" dirty="0" err="1"/>
              <a:t>Chladni’s</a:t>
            </a:r>
            <a:r>
              <a:rPr lang="en-US" dirty="0"/>
              <a:t> Plate</a:t>
            </a:r>
            <a:endParaRPr lang="en-AU" dirty="0"/>
          </a:p>
        </p:txBody>
      </p:sp>
      <p:sp>
        <p:nvSpPr>
          <p:cNvPr id="3" name="Content Placeholder 2">
            <a:extLst>
              <a:ext uri="{FF2B5EF4-FFF2-40B4-BE49-F238E27FC236}">
                <a16:creationId xmlns:a16="http://schemas.microsoft.com/office/drawing/2014/main" id="{0FD11A30-CC1F-4736-B6C8-85D83BD40ECB}"/>
              </a:ext>
            </a:extLst>
          </p:cNvPr>
          <p:cNvSpPr>
            <a:spLocks noGrp="1"/>
          </p:cNvSpPr>
          <p:nvPr>
            <p:ph idx="1"/>
          </p:nvPr>
        </p:nvSpPr>
        <p:spPr>
          <a:xfrm>
            <a:off x="685800" y="2194560"/>
            <a:ext cx="10820400" cy="4024125"/>
          </a:xfrm>
        </p:spPr>
        <p:txBody>
          <a:bodyPr/>
          <a:lstStyle/>
          <a:p>
            <a:r>
              <a:rPr lang="en-US" dirty="0"/>
              <a:t>Resonance and harmonics in 2D</a:t>
            </a:r>
            <a:endParaRPr lang="en-AU" dirty="0"/>
          </a:p>
        </p:txBody>
      </p:sp>
      <p:pic>
        <p:nvPicPr>
          <p:cNvPr id="4" name="Picture 5" descr="http://groups.physics.umn.edu/demo/waves/pics/3D4031c.jpg">
            <a:extLst>
              <a:ext uri="{FF2B5EF4-FFF2-40B4-BE49-F238E27FC236}">
                <a16:creationId xmlns:a16="http://schemas.microsoft.com/office/drawing/2014/main" id="{3E3415C9-440D-4188-8480-1527148B5D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013" y="3537397"/>
            <a:ext cx="3675529" cy="2928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7" descr="http://groups.physics.umn.edu/demo/waves/pics/3D4031d.jpg">
            <a:extLst>
              <a:ext uri="{FF2B5EF4-FFF2-40B4-BE49-F238E27FC236}">
                <a16:creationId xmlns:a16="http://schemas.microsoft.com/office/drawing/2014/main" id="{A31F64E8-74C3-4F05-8FEB-D67F4C9EC3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9442" y="3537397"/>
            <a:ext cx="3675529" cy="2928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9" descr="http://groups.physics.umn.edu/demo/waves/pics/3D4031e.jpg">
            <a:extLst>
              <a:ext uri="{FF2B5EF4-FFF2-40B4-BE49-F238E27FC236}">
                <a16:creationId xmlns:a16="http://schemas.microsoft.com/office/drawing/2014/main" id="{A7DBD10F-58AF-4B4C-9199-B8E6488860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87871" y="3537397"/>
            <a:ext cx="3675529" cy="2928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48606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vertic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FA9B9-899F-420F-AF69-BDF187585C61}"/>
              </a:ext>
            </a:extLst>
          </p:cNvPr>
          <p:cNvSpPr>
            <a:spLocks noGrp="1"/>
          </p:cNvSpPr>
          <p:nvPr>
            <p:ph type="title"/>
          </p:nvPr>
        </p:nvSpPr>
        <p:spPr/>
        <p:txBody>
          <a:bodyPr/>
          <a:lstStyle/>
          <a:p>
            <a:r>
              <a:rPr lang="en-US" dirty="0"/>
              <a:t>Rubens’ Tube</a:t>
            </a:r>
            <a:endParaRPr lang="en-AU" dirty="0"/>
          </a:p>
        </p:txBody>
      </p:sp>
      <p:sp>
        <p:nvSpPr>
          <p:cNvPr id="3" name="Content Placeholder 2">
            <a:extLst>
              <a:ext uri="{FF2B5EF4-FFF2-40B4-BE49-F238E27FC236}">
                <a16:creationId xmlns:a16="http://schemas.microsoft.com/office/drawing/2014/main" id="{47D9EF04-0EE9-4961-B8AD-A40463C5214F}"/>
              </a:ext>
            </a:extLst>
          </p:cNvPr>
          <p:cNvSpPr>
            <a:spLocks noGrp="1"/>
          </p:cNvSpPr>
          <p:nvPr>
            <p:ph idx="1"/>
          </p:nvPr>
        </p:nvSpPr>
        <p:spPr/>
        <p:txBody>
          <a:bodyPr/>
          <a:lstStyle/>
          <a:p>
            <a:r>
              <a:rPr lang="en-US" dirty="0"/>
              <a:t>Standing waves in fire</a:t>
            </a:r>
            <a:endParaRPr lang="en-AU" dirty="0"/>
          </a:p>
        </p:txBody>
      </p:sp>
      <p:pic>
        <p:nvPicPr>
          <p:cNvPr id="21506" name="Picture 2" descr="Image result for standing wave fire gif">
            <a:extLst>
              <a:ext uri="{FF2B5EF4-FFF2-40B4-BE49-F238E27FC236}">
                <a16:creationId xmlns:a16="http://schemas.microsoft.com/office/drawing/2014/main" id="{0B4073D5-6E0B-433E-A7E8-103F77C16A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00" y="2789685"/>
            <a:ext cx="4800600" cy="3429000"/>
          </a:xfrm>
          <a:prstGeom prst="rect">
            <a:avLst/>
          </a:prstGeom>
          <a:noFill/>
          <a:extLst>
            <a:ext uri="{909E8E84-426E-40DD-AFC4-6F175D3DCCD1}">
              <a14:hiddenFill xmlns:a14="http://schemas.microsoft.com/office/drawing/2010/main">
                <a:solidFill>
                  <a:srgbClr val="FFFFFF"/>
                </a:solidFill>
              </a14:hiddenFill>
            </a:ext>
          </a:extLst>
        </p:spPr>
      </p:pic>
      <p:pic>
        <p:nvPicPr>
          <p:cNvPr id="21508" name="Picture 4" descr="Image result for standing wave fire gif">
            <a:extLst>
              <a:ext uri="{FF2B5EF4-FFF2-40B4-BE49-F238E27FC236}">
                <a16:creationId xmlns:a16="http://schemas.microsoft.com/office/drawing/2014/main" id="{99153FA4-C3EE-4A6E-92F3-F751E26854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0700" y="2865885"/>
            <a:ext cx="6096000" cy="3276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416195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BF722-0575-4A99-8E8A-5247494B8468}"/>
              </a:ext>
            </a:extLst>
          </p:cNvPr>
          <p:cNvSpPr>
            <a:spLocks noGrp="1"/>
          </p:cNvSpPr>
          <p:nvPr>
            <p:ph type="title"/>
          </p:nvPr>
        </p:nvSpPr>
        <p:spPr/>
        <p:txBody>
          <a:bodyPr/>
          <a:lstStyle/>
          <a:p>
            <a:r>
              <a:rPr lang="en-US" dirty="0"/>
              <a:t>Sound intensity</a:t>
            </a:r>
            <a:endParaRPr lang="en-AU"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A67CA19-E21B-478E-B592-5A0F640471E3}"/>
                  </a:ext>
                </a:extLst>
              </p:cNvPr>
              <p:cNvSpPr>
                <a:spLocks noGrp="1"/>
              </p:cNvSpPr>
              <p:nvPr>
                <p:ph idx="1"/>
              </p:nvPr>
            </p:nvSpPr>
            <p:spPr>
              <a:xfrm>
                <a:off x="685800" y="2194560"/>
                <a:ext cx="10820400" cy="4024125"/>
              </a:xfrm>
            </p:spPr>
            <p:txBody>
              <a:bodyPr/>
              <a:lstStyle/>
              <a:p>
                <a:r>
                  <a:rPr lang="en-US" dirty="0"/>
                  <a:t>Obeys the inverse square law</a:t>
                </a:r>
              </a:p>
              <a:p>
                <a:pPr marL="0" indent="0">
                  <a:buNone/>
                </a:pPr>
                <a14:m>
                  <m:oMathPara xmlns:m="http://schemas.openxmlformats.org/officeDocument/2006/math">
                    <m:oMathParaPr>
                      <m:jc m:val="centerGroup"/>
                    </m:oMathParaPr>
                    <m:oMath xmlns:m="http://schemas.openxmlformats.org/officeDocument/2006/math">
                      <m:r>
                        <a:rPr lang="en-US" sz="2400" i="1">
                          <a:solidFill>
                            <a:prstClr val="black"/>
                          </a:solidFill>
                          <a:latin typeface="Cambria Math" panose="02040503050406030204" pitchFamily="18" charset="0"/>
                        </a:rPr>
                        <m:t>𝐼</m:t>
                      </m:r>
                      <m:r>
                        <a:rPr lang="en-US" sz="2400" i="1">
                          <a:solidFill>
                            <a:prstClr val="black"/>
                          </a:solidFill>
                          <a:latin typeface="Cambria Math" panose="02040503050406030204" pitchFamily="18" charset="0"/>
                          <a:ea typeface="Cambria Math" panose="02040503050406030204" pitchFamily="18" charset="0"/>
                        </a:rPr>
                        <m:t>∝</m:t>
                      </m:r>
                      <m:f>
                        <m:fPr>
                          <m:ctrlPr>
                            <a:rPr lang="en-US" sz="2400" i="1">
                              <a:solidFill>
                                <a:prstClr val="black"/>
                              </a:solidFill>
                              <a:latin typeface="Cambria Math" panose="02040503050406030204" pitchFamily="18" charset="0"/>
                              <a:ea typeface="Cambria Math" panose="02040503050406030204" pitchFamily="18" charset="0"/>
                            </a:rPr>
                          </m:ctrlPr>
                        </m:fPr>
                        <m:num>
                          <m:r>
                            <a:rPr lang="en-US" sz="2400" i="1">
                              <a:solidFill>
                                <a:prstClr val="black"/>
                              </a:solidFill>
                              <a:latin typeface="Cambria Math" panose="02040503050406030204" pitchFamily="18" charset="0"/>
                              <a:ea typeface="Cambria Math" panose="02040503050406030204" pitchFamily="18" charset="0"/>
                            </a:rPr>
                            <m:t>1</m:t>
                          </m:r>
                        </m:num>
                        <m:den>
                          <m:sSup>
                            <m:sSupPr>
                              <m:ctrlPr>
                                <a:rPr lang="en-US" sz="2400" i="1">
                                  <a:solidFill>
                                    <a:prstClr val="black"/>
                                  </a:solidFill>
                                  <a:latin typeface="Cambria Math" panose="02040503050406030204" pitchFamily="18" charset="0"/>
                                  <a:ea typeface="Cambria Math" panose="02040503050406030204" pitchFamily="18" charset="0"/>
                                </a:rPr>
                              </m:ctrlPr>
                            </m:sSupPr>
                            <m:e>
                              <m:r>
                                <a:rPr lang="en-US" sz="2400" i="1">
                                  <a:solidFill>
                                    <a:prstClr val="black"/>
                                  </a:solidFill>
                                  <a:latin typeface="Cambria Math" panose="02040503050406030204" pitchFamily="18" charset="0"/>
                                  <a:ea typeface="Cambria Math" panose="02040503050406030204" pitchFamily="18" charset="0"/>
                                </a:rPr>
                                <m:t>𝑟</m:t>
                              </m:r>
                            </m:e>
                            <m:sup>
                              <m:r>
                                <a:rPr lang="en-US" sz="2400" i="1">
                                  <a:solidFill>
                                    <a:prstClr val="black"/>
                                  </a:solidFill>
                                  <a:latin typeface="Cambria Math" panose="02040503050406030204" pitchFamily="18" charset="0"/>
                                  <a:ea typeface="Cambria Math" panose="02040503050406030204" pitchFamily="18" charset="0"/>
                                </a:rPr>
                                <m:t>2</m:t>
                              </m:r>
                            </m:sup>
                          </m:sSup>
                        </m:den>
                      </m:f>
                    </m:oMath>
                  </m:oMathPara>
                </a14:m>
                <a:endParaRPr lang="en-US" sz="2400" dirty="0">
                  <a:solidFill>
                    <a:prstClr val="black"/>
                  </a:solidFill>
                  <a:ea typeface="Cambria Math" panose="02040503050406030204" pitchFamily="18" charset="0"/>
                </a:endParaRPr>
              </a:p>
              <a:p>
                <a:r>
                  <a:rPr lang="en-US" dirty="0"/>
                  <a:t>Sound intensity measured in decibels (dB) unusual unit, bels are logarithmic but each bel is then split into 10 parts hence decibel</a:t>
                </a:r>
              </a:p>
              <a:p>
                <a:r>
                  <a:rPr lang="en-US" dirty="0"/>
                  <a:t>An increase of 10 dB is an increase by a factor of 10</a:t>
                </a:r>
              </a:p>
              <a:p>
                <a:r>
                  <a:rPr lang="en-US" dirty="0"/>
                  <a:t>An increase of 20 dB is an increase by a factor of 100</a:t>
                </a:r>
              </a:p>
              <a:p>
                <a:r>
                  <a:rPr lang="en-US" dirty="0"/>
                  <a:t>Intensity related to amplitude</a:t>
                </a:r>
              </a:p>
              <a:p>
                <a:r>
                  <a:rPr lang="en-US" dirty="0"/>
                  <a:t>Loudness is dependent on intensity but it is subjective/observer dependent</a:t>
                </a:r>
                <a:endParaRPr lang="en-AU" dirty="0"/>
              </a:p>
            </p:txBody>
          </p:sp>
        </mc:Choice>
        <mc:Fallback xmlns="">
          <p:sp>
            <p:nvSpPr>
              <p:cNvPr id="3" name="Content Placeholder 2">
                <a:extLst>
                  <a:ext uri="{FF2B5EF4-FFF2-40B4-BE49-F238E27FC236}">
                    <a16:creationId xmlns:a16="http://schemas.microsoft.com/office/drawing/2014/main" id="{AA67CA19-E21B-478E-B592-5A0F640471E3}"/>
                  </a:ext>
                </a:extLst>
              </p:cNvPr>
              <p:cNvSpPr>
                <a:spLocks noGrp="1" noRot="1" noChangeAspect="1" noMove="1" noResize="1" noEditPoints="1" noAdjustHandles="1" noChangeArrowheads="1" noChangeShapeType="1" noTextEdit="1"/>
              </p:cNvSpPr>
              <p:nvPr>
                <p:ph idx="1"/>
              </p:nvPr>
            </p:nvSpPr>
            <p:spPr>
              <a:xfrm>
                <a:off x="685800" y="2194560"/>
                <a:ext cx="10820400" cy="4024125"/>
              </a:xfrm>
              <a:blipFill>
                <a:blip r:embed="rId2"/>
                <a:stretch>
                  <a:fillRect l="-676" t="-1970"/>
                </a:stretch>
              </a:blipFill>
            </p:spPr>
            <p:txBody>
              <a:bodyPr/>
              <a:lstStyle/>
              <a:p>
                <a:r>
                  <a:rPr lang="en-AU">
                    <a:noFill/>
                  </a:rPr>
                  <a:t> </a:t>
                </a:r>
              </a:p>
            </p:txBody>
          </p:sp>
        </mc:Fallback>
      </mc:AlternateContent>
    </p:spTree>
    <p:extLst>
      <p:ext uri="{BB962C8B-B14F-4D97-AF65-F5344CB8AC3E}">
        <p14:creationId xmlns:p14="http://schemas.microsoft.com/office/powerpoint/2010/main" val="19952963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0FB78-B609-4429-8787-EBE93B9E0920}"/>
              </a:ext>
            </a:extLst>
          </p:cNvPr>
          <p:cNvSpPr>
            <a:spLocks noGrp="1"/>
          </p:cNvSpPr>
          <p:nvPr>
            <p:ph type="title"/>
          </p:nvPr>
        </p:nvSpPr>
        <p:spPr/>
        <p:txBody>
          <a:bodyPr/>
          <a:lstStyle/>
          <a:p>
            <a:r>
              <a:rPr lang="en-US" dirty="0"/>
              <a:t>Inverse Square Law</a:t>
            </a:r>
            <a:endParaRPr lang="en-AU"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9EE5B84-6C33-4EBC-8A79-5363BE3876DB}"/>
                  </a:ext>
                </a:extLst>
              </p:cNvPr>
              <p:cNvSpPr>
                <a:spLocks noGrp="1"/>
              </p:cNvSpPr>
              <p:nvPr>
                <p:ph idx="1"/>
              </p:nvPr>
            </p:nvSpPr>
            <p:spPr/>
            <p:txBody>
              <a:bodyPr/>
              <a:lstStyle/>
              <a:p>
                <a:r>
                  <a:rPr lang="en-US" dirty="0"/>
                  <a:t>No formal equation</a:t>
                </a:r>
              </a:p>
              <a:p>
                <a:r>
                  <a:rPr lang="en-US" dirty="0"/>
                  <a:t>Can use:</a:t>
                </a:r>
              </a:p>
              <a:p>
                <a:pPr marL="0" indent="0">
                  <a:buNone/>
                </a:pPr>
                <a14:m>
                  <m:oMathPara xmlns:m="http://schemas.openxmlformats.org/officeDocument/2006/math">
                    <m:oMathParaPr>
                      <m:jc m:val="centerGroup"/>
                    </m:oMathParaPr>
                    <m:oMath xmlns:m="http://schemas.openxmlformats.org/officeDocument/2006/math">
                      <m:sSub>
                        <m:sSubPr>
                          <m:ctrlPr>
                            <a:rPr lang="en-AU"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1</m:t>
                          </m:r>
                        </m:sub>
                      </m:sSub>
                      <m:sSubSup>
                        <m:sSubSupPr>
                          <m:ctrlPr>
                            <a:rPr lang="en-AU"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1</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
                        <m:sSubPr>
                          <m:ctrlPr>
                            <a:rPr lang="en-AU" i="1">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2</m:t>
                          </m:r>
                        </m:sub>
                      </m:sSub>
                      <m:sSubSup>
                        <m:sSubSupPr>
                          <m:ctrlPr>
                            <a:rPr lang="en-AU" i="1">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2</m:t>
                          </m:r>
                        </m:sub>
                        <m:sup>
                          <m:r>
                            <a:rPr lang="en-US" b="0" i="1" smtClean="0">
                              <a:latin typeface="Cambria Math" panose="02040503050406030204" pitchFamily="18" charset="0"/>
                            </a:rPr>
                            <m:t>2</m:t>
                          </m:r>
                        </m:sup>
                      </m:sSubSup>
                      <m:r>
                        <a:rPr lang="en-US" b="0" i="1" smtClean="0">
                          <a:latin typeface="Cambria Math" panose="02040503050406030204" pitchFamily="18" charset="0"/>
                        </a:rPr>
                        <m:t> </m:t>
                      </m:r>
                    </m:oMath>
                  </m:oMathPara>
                </a14:m>
                <a:endParaRPr lang="en-US" b="0" i="1" dirty="0">
                  <a:latin typeface="Cambria Math" panose="02040503050406030204" pitchFamily="18" charset="0"/>
                </a:endParaRPr>
              </a:p>
              <a:p>
                <a:pPr marL="0" indent="0">
                  <a:buNone/>
                </a:pPr>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𝑜𝑟</m:t>
                      </m:r>
                      <m:r>
                        <a:rPr lang="en-US" b="0" i="1" smtClean="0">
                          <a:latin typeface="Cambria Math" panose="02040503050406030204" pitchFamily="18" charset="0"/>
                        </a:rPr>
                        <m:t> </m:t>
                      </m:r>
                    </m:oMath>
                  </m:oMathPara>
                </a14:m>
                <a:endParaRPr lang="en-US" b="0" i="1" dirty="0">
                  <a:latin typeface="Cambria Math" panose="02040503050406030204" pitchFamily="18" charset="0"/>
                </a:endParaRPr>
              </a:p>
              <a:p>
                <a:pPr marL="0" indent="0">
                  <a:buNone/>
                </a:pPr>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1</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2</m:t>
                              </m:r>
                            </m:sub>
                          </m:sSub>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2</m:t>
                              </m:r>
                            </m:sub>
                            <m:sup>
                              <m:r>
                                <a:rPr lang="en-US" b="0" i="1" smtClean="0">
                                  <a:latin typeface="Cambria Math" panose="02040503050406030204" pitchFamily="18" charset="0"/>
                                </a:rPr>
                                <m:t>2</m:t>
                              </m:r>
                            </m:sup>
                          </m:sSubSup>
                        </m:num>
                        <m:den>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1</m:t>
                              </m:r>
                            </m:sub>
                            <m:sup>
                              <m:r>
                                <a:rPr lang="en-US" b="0" i="1" smtClean="0">
                                  <a:latin typeface="Cambria Math" panose="02040503050406030204" pitchFamily="18" charset="0"/>
                                </a:rPr>
                                <m:t>2</m:t>
                              </m:r>
                            </m:sup>
                          </m:sSubSup>
                        </m:den>
                      </m:f>
                    </m:oMath>
                  </m:oMathPara>
                </a14:m>
                <a:endParaRPr lang="en-AU" dirty="0"/>
              </a:p>
            </p:txBody>
          </p:sp>
        </mc:Choice>
        <mc:Fallback xmlns="">
          <p:sp>
            <p:nvSpPr>
              <p:cNvPr id="3" name="Content Placeholder 2">
                <a:extLst>
                  <a:ext uri="{FF2B5EF4-FFF2-40B4-BE49-F238E27FC236}">
                    <a16:creationId xmlns:a16="http://schemas.microsoft.com/office/drawing/2014/main" id="{59EE5B84-6C33-4EBC-8A79-5363BE3876DB}"/>
                  </a:ext>
                </a:extLst>
              </p:cNvPr>
              <p:cNvSpPr>
                <a:spLocks noGrp="1" noRot="1" noChangeAspect="1" noMove="1" noResize="1" noEditPoints="1" noAdjustHandles="1" noChangeArrowheads="1" noChangeShapeType="1" noTextEdit="1"/>
              </p:cNvSpPr>
              <p:nvPr>
                <p:ph idx="1"/>
              </p:nvPr>
            </p:nvSpPr>
            <p:spPr>
              <a:blipFill>
                <a:blip r:embed="rId3"/>
                <a:stretch>
                  <a:fillRect l="-676" t="-1970"/>
                </a:stretch>
              </a:blipFill>
            </p:spPr>
            <p:txBody>
              <a:bodyPr/>
              <a:lstStyle/>
              <a:p>
                <a:r>
                  <a:rPr lang="en-AU">
                    <a:noFill/>
                  </a:rPr>
                  <a:t> </a:t>
                </a:r>
              </a:p>
            </p:txBody>
          </p:sp>
        </mc:Fallback>
      </mc:AlternateContent>
    </p:spTree>
    <p:extLst>
      <p:ext uri="{BB962C8B-B14F-4D97-AF65-F5344CB8AC3E}">
        <p14:creationId xmlns:p14="http://schemas.microsoft.com/office/powerpoint/2010/main" val="400018433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FA56A-E5A2-47AE-A722-961AB2EE14EA}"/>
              </a:ext>
            </a:extLst>
          </p:cNvPr>
          <p:cNvSpPr>
            <a:spLocks noGrp="1"/>
          </p:cNvSpPr>
          <p:nvPr>
            <p:ph type="title"/>
          </p:nvPr>
        </p:nvSpPr>
        <p:spPr/>
        <p:txBody>
          <a:bodyPr/>
          <a:lstStyle/>
          <a:p>
            <a:endParaRPr lang="en-AU"/>
          </a:p>
        </p:txBody>
      </p:sp>
      <p:graphicFrame>
        <p:nvGraphicFramePr>
          <p:cNvPr id="4" name="Content Placeholder 3">
            <a:extLst>
              <a:ext uri="{FF2B5EF4-FFF2-40B4-BE49-F238E27FC236}">
                <a16:creationId xmlns:a16="http://schemas.microsoft.com/office/drawing/2014/main" id="{2747FECA-0617-4BD6-A8C1-72ACF8DF2244}"/>
              </a:ext>
            </a:extLst>
          </p:cNvPr>
          <p:cNvGraphicFramePr>
            <a:graphicFrameLocks noGrp="1"/>
          </p:cNvGraphicFramePr>
          <p:nvPr>
            <p:ph idx="1"/>
            <p:extLst>
              <p:ext uri="{D42A27DB-BD31-4B8C-83A1-F6EECF244321}">
                <p14:modId xmlns:p14="http://schemas.microsoft.com/office/powerpoint/2010/main" val="608546996"/>
              </p:ext>
            </p:extLst>
          </p:nvPr>
        </p:nvGraphicFramePr>
        <p:xfrm>
          <a:off x="838200" y="1296587"/>
          <a:ext cx="10820400" cy="5083258"/>
        </p:xfrm>
        <a:graphic>
          <a:graphicData uri="http://schemas.openxmlformats.org/drawingml/2006/table">
            <a:tbl>
              <a:tblPr firstRow="1" bandRow="1">
                <a:tableStyleId>{5C22544A-7EE6-4342-B048-85BDC9FD1C3A}</a:tableStyleId>
              </a:tblPr>
              <a:tblGrid>
                <a:gridCol w="3606800">
                  <a:extLst>
                    <a:ext uri="{9D8B030D-6E8A-4147-A177-3AD203B41FA5}">
                      <a16:colId xmlns:a16="http://schemas.microsoft.com/office/drawing/2014/main" val="1514861605"/>
                    </a:ext>
                  </a:extLst>
                </a:gridCol>
                <a:gridCol w="3606800">
                  <a:extLst>
                    <a:ext uri="{9D8B030D-6E8A-4147-A177-3AD203B41FA5}">
                      <a16:colId xmlns:a16="http://schemas.microsoft.com/office/drawing/2014/main" val="900428100"/>
                    </a:ext>
                  </a:extLst>
                </a:gridCol>
                <a:gridCol w="3606800">
                  <a:extLst>
                    <a:ext uri="{9D8B030D-6E8A-4147-A177-3AD203B41FA5}">
                      <a16:colId xmlns:a16="http://schemas.microsoft.com/office/drawing/2014/main" val="1514889457"/>
                    </a:ext>
                  </a:extLst>
                </a:gridCol>
              </a:tblGrid>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itchFamily="18" charset="0"/>
                          <a:cs typeface="Arial" charset="0"/>
                        </a:rPr>
                        <a:t>Source</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itchFamily="18" charset="0"/>
                          <a:cs typeface="Arial" charset="0"/>
                        </a:rPr>
                        <a:t>Intensity </a:t>
                      </a:r>
                    </a:p>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itchFamily="18" charset="0"/>
                          <a:cs typeface="Arial" charset="0"/>
                        </a:rPr>
                        <a:t>Level</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itchFamily="18" charset="0"/>
                          <a:cs typeface="Arial" charset="0"/>
                        </a:rPr>
                        <a:t># of Times </a:t>
                      </a:r>
                    </a:p>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itchFamily="18" charset="0"/>
                          <a:cs typeface="Arial" charset="0"/>
                        </a:rPr>
                        <a:t>Greater Than TOH</a:t>
                      </a:r>
                    </a:p>
                  </a:txBody>
                  <a:tcPr marL="0" marR="0" marT="0" marB="0" anchor="ctr" horzOverflow="overflow"/>
                </a:tc>
                <a:extLst>
                  <a:ext uri="{0D108BD9-81ED-4DB2-BD59-A6C34878D82A}">
                    <a16:rowId xmlns:a16="http://schemas.microsoft.com/office/drawing/2014/main" val="181579265"/>
                  </a:ext>
                </a:extLst>
              </a:tr>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Threshold of hearing</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0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10</a:t>
                      </a:r>
                      <a:r>
                        <a:rPr kumimoji="0" lang="en-US" altLang="en-US" sz="2000" b="0" i="0" u="none" strike="noStrike" cap="none" normalizeH="0" baseline="30000">
                          <a:ln>
                            <a:noFill/>
                          </a:ln>
                          <a:solidFill>
                            <a:schemeClr val="tx1"/>
                          </a:solidFill>
                          <a:effectLst/>
                          <a:latin typeface="Times New Roman" pitchFamily="18" charset="0"/>
                          <a:cs typeface="Arial" charset="0"/>
                        </a:rPr>
                        <a:t>0</a:t>
                      </a:r>
                      <a:endParaRPr kumimoji="0" lang="en-US" altLang="en-US" sz="2000" b="0" i="0" u="none" strike="noStrike" cap="none" normalizeH="0" baseline="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695488316"/>
                  </a:ext>
                </a:extLst>
              </a:tr>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Rustling leaves</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10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10</a:t>
                      </a:r>
                      <a:r>
                        <a:rPr kumimoji="0" lang="en-US" altLang="en-US" sz="2000" b="0" i="0" u="none" strike="noStrike" cap="none" normalizeH="0" baseline="30000">
                          <a:ln>
                            <a:noFill/>
                          </a:ln>
                          <a:solidFill>
                            <a:schemeClr val="tx1"/>
                          </a:solidFill>
                          <a:effectLst/>
                          <a:latin typeface="Times New Roman" pitchFamily="18" charset="0"/>
                          <a:cs typeface="Arial" charset="0"/>
                        </a:rPr>
                        <a:t>1</a:t>
                      </a:r>
                      <a:endParaRPr kumimoji="0" lang="en-US" altLang="en-US" sz="2000" b="0" i="0" u="none" strike="noStrike" cap="none" normalizeH="0" baseline="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3409020038"/>
                  </a:ext>
                </a:extLst>
              </a:tr>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Whisper</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20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10</a:t>
                      </a:r>
                      <a:r>
                        <a:rPr kumimoji="0" lang="en-US" altLang="en-US" sz="2000" b="0" i="0" u="none" strike="noStrike" cap="none" normalizeH="0" baseline="30000">
                          <a:ln>
                            <a:noFill/>
                          </a:ln>
                          <a:solidFill>
                            <a:schemeClr val="tx1"/>
                          </a:solidFill>
                          <a:effectLst/>
                          <a:latin typeface="Times New Roman" pitchFamily="18" charset="0"/>
                          <a:cs typeface="Arial" charset="0"/>
                        </a:rPr>
                        <a:t>2</a:t>
                      </a:r>
                      <a:endParaRPr kumimoji="0" lang="en-US" altLang="en-US" sz="2000" b="0" i="0" u="none" strike="noStrike" cap="none" normalizeH="0" baseline="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2713000298"/>
                  </a:ext>
                </a:extLst>
              </a:tr>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Normal conversation</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60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10</a:t>
                      </a:r>
                      <a:r>
                        <a:rPr kumimoji="0" lang="en-US" altLang="en-US" sz="2000" b="0" i="0" u="none" strike="noStrike" cap="none" normalizeH="0" baseline="30000">
                          <a:ln>
                            <a:noFill/>
                          </a:ln>
                          <a:solidFill>
                            <a:schemeClr val="tx1"/>
                          </a:solidFill>
                          <a:effectLst/>
                          <a:latin typeface="Times New Roman" pitchFamily="18" charset="0"/>
                          <a:cs typeface="Arial" charset="0"/>
                        </a:rPr>
                        <a:t>6</a:t>
                      </a:r>
                      <a:endParaRPr kumimoji="0" lang="en-US" altLang="en-US" sz="2000" b="0" i="0" u="none" strike="noStrike" cap="none" normalizeH="0" baseline="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1737446954"/>
                  </a:ext>
                </a:extLst>
              </a:tr>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Busy street traffic</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70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10</a:t>
                      </a:r>
                      <a:r>
                        <a:rPr kumimoji="0" lang="en-US" altLang="en-US" sz="2000" b="0" i="0" u="none" strike="noStrike" cap="none" normalizeH="0" baseline="30000">
                          <a:ln>
                            <a:noFill/>
                          </a:ln>
                          <a:solidFill>
                            <a:schemeClr val="tx1"/>
                          </a:solidFill>
                          <a:effectLst/>
                          <a:latin typeface="Times New Roman" pitchFamily="18" charset="0"/>
                          <a:cs typeface="Arial" charset="0"/>
                        </a:rPr>
                        <a:t>7</a:t>
                      </a:r>
                      <a:endParaRPr kumimoji="0" lang="en-US" altLang="en-US" sz="2000" b="0" i="0" u="none" strike="noStrike" cap="none" normalizeH="0" baseline="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4130849267"/>
                  </a:ext>
                </a:extLst>
              </a:tr>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Vacuum cleaner</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80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10</a:t>
                      </a:r>
                      <a:r>
                        <a:rPr kumimoji="0" lang="en-US" altLang="en-US" sz="2000" b="0" i="0" u="none" strike="noStrike" cap="none" normalizeH="0" baseline="30000" dirty="0">
                          <a:ln>
                            <a:noFill/>
                          </a:ln>
                          <a:solidFill>
                            <a:schemeClr val="tx1"/>
                          </a:solidFill>
                          <a:effectLst/>
                          <a:latin typeface="Times New Roman" pitchFamily="18" charset="0"/>
                          <a:cs typeface="Arial" charset="0"/>
                        </a:rPr>
                        <a:t>8</a:t>
                      </a:r>
                      <a:endParaRPr kumimoji="0" lang="en-US" altLang="en-US" sz="2000" b="0" i="0" u="none" strike="noStrike" cap="none" normalizeH="0" baseline="0" dirty="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2957587673"/>
                  </a:ext>
                </a:extLst>
              </a:tr>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Large orchestra</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98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10</a:t>
                      </a:r>
                      <a:r>
                        <a:rPr kumimoji="0" lang="en-US" altLang="en-US" sz="2000" b="0" i="0" u="none" strike="noStrike" cap="none" normalizeH="0" baseline="30000" dirty="0">
                          <a:ln>
                            <a:noFill/>
                          </a:ln>
                          <a:solidFill>
                            <a:schemeClr val="tx1"/>
                          </a:solidFill>
                          <a:effectLst/>
                          <a:latin typeface="Times New Roman" pitchFamily="18" charset="0"/>
                          <a:cs typeface="Arial" charset="0"/>
                        </a:rPr>
                        <a:t>9.8</a:t>
                      </a:r>
                      <a:endParaRPr kumimoji="0" lang="en-US" altLang="en-US" sz="2000" b="0" i="0" u="none" strike="noStrike" cap="none" normalizeH="0" baseline="0" dirty="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203886465"/>
                  </a:ext>
                </a:extLst>
              </a:tr>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Earphones at maximum level</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100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10</a:t>
                      </a:r>
                      <a:r>
                        <a:rPr kumimoji="0" lang="en-US" altLang="en-US" sz="2000" b="0" i="0" u="none" strike="noStrike" cap="none" normalizeH="0" baseline="30000" dirty="0">
                          <a:ln>
                            <a:noFill/>
                          </a:ln>
                          <a:solidFill>
                            <a:schemeClr val="tx1"/>
                          </a:solidFill>
                          <a:effectLst/>
                          <a:latin typeface="Times New Roman" pitchFamily="18" charset="0"/>
                          <a:cs typeface="Arial" charset="0"/>
                        </a:rPr>
                        <a:t>10</a:t>
                      </a:r>
                      <a:endParaRPr kumimoji="0" lang="en-US" altLang="en-US" sz="2000" b="0" i="0" u="none" strike="noStrike" cap="none" normalizeH="0" baseline="0" dirty="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3722747985"/>
                  </a:ext>
                </a:extLst>
              </a:tr>
              <a:tr h="394418">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Front rows of rock concert</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110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10</a:t>
                      </a:r>
                      <a:r>
                        <a:rPr kumimoji="0" lang="en-US" altLang="en-US" sz="2000" b="0" i="0" u="none" strike="noStrike" cap="none" normalizeH="0" baseline="30000" dirty="0">
                          <a:ln>
                            <a:noFill/>
                          </a:ln>
                          <a:solidFill>
                            <a:schemeClr val="tx1"/>
                          </a:solidFill>
                          <a:effectLst/>
                          <a:latin typeface="Times New Roman" pitchFamily="18" charset="0"/>
                          <a:cs typeface="Arial" charset="0"/>
                        </a:rPr>
                        <a:t>11</a:t>
                      </a:r>
                      <a:endParaRPr kumimoji="0" lang="en-US" altLang="en-US" sz="2000" b="0" i="0" u="none" strike="noStrike" cap="none" normalizeH="0" baseline="0" dirty="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694840536"/>
                  </a:ext>
                </a:extLst>
              </a:tr>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Threshold of pain</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130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10</a:t>
                      </a:r>
                      <a:r>
                        <a:rPr kumimoji="0" lang="en-US" altLang="en-US" sz="2000" b="0" i="0" u="none" strike="noStrike" cap="none" normalizeH="0" baseline="30000" dirty="0">
                          <a:ln>
                            <a:noFill/>
                          </a:ln>
                          <a:solidFill>
                            <a:schemeClr val="tx1"/>
                          </a:solidFill>
                          <a:effectLst/>
                          <a:latin typeface="Times New Roman" pitchFamily="18" charset="0"/>
                          <a:cs typeface="Arial" charset="0"/>
                        </a:rPr>
                        <a:t>13</a:t>
                      </a:r>
                      <a:endParaRPr kumimoji="0" lang="en-US" altLang="en-US" sz="2000" b="0" i="0" u="none" strike="noStrike" cap="none" normalizeH="0" baseline="0" dirty="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934281212"/>
                  </a:ext>
                </a:extLst>
              </a:tr>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Military jet takeoff</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140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10</a:t>
                      </a:r>
                      <a:r>
                        <a:rPr kumimoji="0" lang="en-US" altLang="en-US" sz="2000" b="0" i="0" u="none" strike="noStrike" cap="none" normalizeH="0" baseline="30000" dirty="0">
                          <a:ln>
                            <a:noFill/>
                          </a:ln>
                          <a:solidFill>
                            <a:schemeClr val="tx1"/>
                          </a:solidFill>
                          <a:effectLst/>
                          <a:latin typeface="Times New Roman" pitchFamily="18" charset="0"/>
                          <a:cs typeface="Arial" charset="0"/>
                        </a:rPr>
                        <a:t>14</a:t>
                      </a:r>
                      <a:endParaRPr kumimoji="0" lang="en-US" altLang="en-US" sz="2000" b="0" i="0" u="none" strike="noStrike" cap="none" normalizeH="0" baseline="0" dirty="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2993874749"/>
                  </a:ext>
                </a:extLst>
              </a:tr>
              <a:tr h="370840">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Instant perforation of eardrum</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a:ln>
                            <a:noFill/>
                          </a:ln>
                          <a:solidFill>
                            <a:schemeClr val="tx1"/>
                          </a:solidFill>
                          <a:effectLst/>
                          <a:latin typeface="Times New Roman" pitchFamily="18" charset="0"/>
                          <a:cs typeface="Arial" charset="0"/>
                        </a:rPr>
                        <a:t>160 dB</a:t>
                      </a:r>
                    </a:p>
                  </a:txBody>
                  <a:tcPr marL="0" marR="0" marT="0" marB="0" anchor="ctr" horzOverflow="overflow"/>
                </a:tc>
                <a:tc>
                  <a:txBody>
                    <a:bodyPr/>
                    <a:lstStyle>
                      <a:lvl1pPr eaLnBrk="0" hangingPunct="0">
                        <a:spcBef>
                          <a:spcPct val="20000"/>
                        </a:spcBef>
                        <a:buSzPct val="60000"/>
                        <a:buFont typeface="Wingdings" pitchFamily="2" charset="2"/>
                        <a:defRPr sz="1900">
                          <a:solidFill>
                            <a:schemeClr val="tx1"/>
                          </a:solidFill>
                          <a:latin typeface="Palatino Linotype" pitchFamily="18" charset="0"/>
                        </a:defRPr>
                      </a:lvl1pPr>
                      <a:lvl2pPr eaLnBrk="0" hangingPunct="0">
                        <a:spcBef>
                          <a:spcPct val="20000"/>
                        </a:spcBef>
                        <a:buSzPct val="60000"/>
                        <a:buFont typeface="Wingdings" pitchFamily="2" charset="2"/>
                        <a:defRPr sz="1700">
                          <a:solidFill>
                            <a:schemeClr val="tx1"/>
                          </a:solidFill>
                          <a:latin typeface="Palatino Linotype" pitchFamily="18" charset="0"/>
                        </a:defRPr>
                      </a:lvl2pPr>
                      <a:lvl3pPr eaLnBrk="0" hangingPunct="0">
                        <a:spcBef>
                          <a:spcPct val="20000"/>
                        </a:spcBef>
                        <a:buSzPct val="60000"/>
                        <a:buFont typeface="Wingdings" pitchFamily="2" charset="2"/>
                        <a:defRPr sz="1500">
                          <a:solidFill>
                            <a:schemeClr val="tx1"/>
                          </a:solidFill>
                          <a:latin typeface="Palatino Linotype" pitchFamily="18" charset="0"/>
                        </a:defRPr>
                      </a:lvl3pPr>
                      <a:lvl4pPr eaLnBrk="0" hangingPunct="0">
                        <a:spcBef>
                          <a:spcPct val="20000"/>
                        </a:spcBef>
                        <a:buSzPct val="60000"/>
                        <a:buFont typeface="Wingdings" pitchFamily="2" charset="2"/>
                        <a:defRPr sz="1400">
                          <a:solidFill>
                            <a:schemeClr val="tx1"/>
                          </a:solidFill>
                          <a:latin typeface="Palatino Linotype" pitchFamily="18" charset="0"/>
                        </a:defRPr>
                      </a:lvl4pPr>
                      <a:lvl5pPr eaLnBrk="0" hangingPunct="0">
                        <a:spcBef>
                          <a:spcPct val="20000"/>
                        </a:spcBef>
                        <a:buSzPct val="60000"/>
                        <a:buFont typeface="Wingdings" pitchFamily="2" charset="2"/>
                        <a:defRPr sz="1300">
                          <a:solidFill>
                            <a:schemeClr val="tx1"/>
                          </a:solidFill>
                          <a:latin typeface="Palatino Linotype" pitchFamily="18" charset="0"/>
                        </a:defRPr>
                      </a:lvl5pPr>
                      <a:lvl6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6pPr>
                      <a:lvl7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7pPr>
                      <a:lvl8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8pPr>
                      <a:lvl9pPr eaLnBrk="0" fontAlgn="base" hangingPunct="0">
                        <a:spcBef>
                          <a:spcPct val="20000"/>
                        </a:spcBef>
                        <a:spcAft>
                          <a:spcPct val="0"/>
                        </a:spcAft>
                        <a:buSzPct val="60000"/>
                        <a:buFont typeface="Wingdings" pitchFamily="2" charset="2"/>
                        <a:defRPr sz="1300">
                          <a:solidFill>
                            <a:schemeClr val="tx1"/>
                          </a:solidFill>
                          <a:latin typeface="Palatino Linotype" pitchFamily="18" charset="0"/>
                        </a:defRPr>
                      </a:lvl9pPr>
                    </a:lstStyle>
                    <a:p>
                      <a:pPr marL="0" marR="0" lvl="0" indent="0" algn="ctr" defTabSz="914400" rtl="0" eaLnBrk="0" fontAlgn="ctr"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itchFamily="18" charset="0"/>
                          <a:cs typeface="Arial" charset="0"/>
                        </a:rPr>
                        <a:t>10</a:t>
                      </a:r>
                      <a:r>
                        <a:rPr kumimoji="0" lang="en-US" altLang="en-US" sz="2000" b="0" i="0" u="none" strike="noStrike" cap="none" normalizeH="0" baseline="30000" dirty="0">
                          <a:ln>
                            <a:noFill/>
                          </a:ln>
                          <a:solidFill>
                            <a:schemeClr val="tx1"/>
                          </a:solidFill>
                          <a:effectLst/>
                          <a:latin typeface="Times New Roman" pitchFamily="18" charset="0"/>
                          <a:cs typeface="Arial" charset="0"/>
                        </a:rPr>
                        <a:t>16</a:t>
                      </a:r>
                      <a:endParaRPr kumimoji="0" lang="en-US" altLang="en-US" sz="2000" b="0" i="0" u="none" strike="noStrike" cap="none" normalizeH="0" baseline="0" dirty="0">
                        <a:ln>
                          <a:noFill/>
                        </a:ln>
                        <a:solidFill>
                          <a:schemeClr val="tx1"/>
                        </a:solidFill>
                        <a:effectLst/>
                        <a:latin typeface="Times New Roman" pitchFamily="18" charset="0"/>
                        <a:cs typeface="Arial" charset="0"/>
                      </a:endParaRPr>
                    </a:p>
                  </a:txBody>
                  <a:tcPr marL="0" marR="0" marT="0" marB="0" anchor="ctr" horzOverflow="overflow"/>
                </a:tc>
                <a:extLst>
                  <a:ext uri="{0D108BD9-81ED-4DB2-BD59-A6C34878D82A}">
                    <a16:rowId xmlns:a16="http://schemas.microsoft.com/office/drawing/2014/main" val="3229877506"/>
                  </a:ext>
                </a:extLst>
              </a:tr>
            </a:tbl>
          </a:graphicData>
        </a:graphic>
      </p:graphicFrame>
    </p:spTree>
    <p:extLst>
      <p:ext uri="{BB962C8B-B14F-4D97-AF65-F5344CB8AC3E}">
        <p14:creationId xmlns:p14="http://schemas.microsoft.com/office/powerpoint/2010/main" val="2038678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CC267-4E02-45EB-9F4A-33F2D94A85BE}"/>
              </a:ext>
            </a:extLst>
          </p:cNvPr>
          <p:cNvSpPr>
            <a:spLocks noGrp="1"/>
          </p:cNvSpPr>
          <p:nvPr>
            <p:ph type="title"/>
          </p:nvPr>
        </p:nvSpPr>
        <p:spPr/>
        <p:txBody>
          <a:bodyPr/>
          <a:lstStyle/>
          <a:p>
            <a:r>
              <a:rPr lang="en-US" dirty="0"/>
              <a:t>Wave characteristics</a:t>
            </a:r>
            <a:endParaRPr lang="en-AU" dirty="0"/>
          </a:p>
        </p:txBody>
      </p:sp>
      <p:sp>
        <p:nvSpPr>
          <p:cNvPr id="3" name="Content Placeholder 2">
            <a:extLst>
              <a:ext uri="{FF2B5EF4-FFF2-40B4-BE49-F238E27FC236}">
                <a16:creationId xmlns:a16="http://schemas.microsoft.com/office/drawing/2014/main" id="{7C0C40C2-CE69-4C22-9EA3-B6BFAB0CFF07}"/>
              </a:ext>
            </a:extLst>
          </p:cNvPr>
          <p:cNvSpPr>
            <a:spLocks noGrp="1"/>
          </p:cNvSpPr>
          <p:nvPr>
            <p:ph idx="1"/>
          </p:nvPr>
        </p:nvSpPr>
        <p:spPr/>
        <p:txBody>
          <a:bodyPr/>
          <a:lstStyle/>
          <a:p>
            <a:r>
              <a:rPr lang="en-US" dirty="0"/>
              <a:t>Frequency: number of waves passing a point each second</a:t>
            </a:r>
          </a:p>
          <a:p>
            <a:r>
              <a:rPr lang="en-US" dirty="0"/>
              <a:t>Period: The time it takes for a wave to repeat itself</a:t>
            </a:r>
          </a:p>
          <a:p>
            <a:r>
              <a:rPr lang="en-US" dirty="0"/>
              <a:t>Wavelength: length of 1 complete wave</a:t>
            </a:r>
          </a:p>
          <a:p>
            <a:r>
              <a:rPr lang="en-US" dirty="0"/>
              <a:t>Amplitude: the largest distance away from the mean position that a particle moves before returning</a:t>
            </a:r>
          </a:p>
          <a:p>
            <a:endParaRPr lang="en-AU" dirty="0"/>
          </a:p>
        </p:txBody>
      </p:sp>
    </p:spTree>
    <p:extLst>
      <p:ext uri="{BB962C8B-B14F-4D97-AF65-F5344CB8AC3E}">
        <p14:creationId xmlns:p14="http://schemas.microsoft.com/office/powerpoint/2010/main" val="312354640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A7115-A128-411B-848C-545DB8979967}"/>
              </a:ext>
            </a:extLst>
          </p:cNvPr>
          <p:cNvSpPr>
            <a:spLocks noGrp="1"/>
          </p:cNvSpPr>
          <p:nvPr>
            <p:ph type="title"/>
          </p:nvPr>
        </p:nvSpPr>
        <p:spPr/>
        <p:txBody>
          <a:bodyPr/>
          <a:lstStyle/>
          <a:p>
            <a:r>
              <a:rPr lang="en-US" dirty="0"/>
              <a:t>Noise pollution</a:t>
            </a:r>
            <a:endParaRPr lang="en-AU" dirty="0"/>
          </a:p>
        </p:txBody>
      </p:sp>
      <p:sp>
        <p:nvSpPr>
          <p:cNvPr id="3" name="Content Placeholder 2">
            <a:extLst>
              <a:ext uri="{FF2B5EF4-FFF2-40B4-BE49-F238E27FC236}">
                <a16:creationId xmlns:a16="http://schemas.microsoft.com/office/drawing/2014/main" id="{860E5B65-9AC6-4FC5-AF01-87D617C7EC38}"/>
              </a:ext>
            </a:extLst>
          </p:cNvPr>
          <p:cNvSpPr>
            <a:spLocks noGrp="1"/>
          </p:cNvSpPr>
          <p:nvPr>
            <p:ph idx="1"/>
          </p:nvPr>
        </p:nvSpPr>
        <p:spPr/>
        <p:txBody>
          <a:bodyPr>
            <a:normAutofit fontScale="92500" lnSpcReduction="20000"/>
          </a:bodyPr>
          <a:lstStyle/>
          <a:p>
            <a:r>
              <a:rPr lang="en-AU" dirty="0"/>
              <a:t>Hearing alerts humans to changes in their environments - can’t turn it on and off voluntarily.</a:t>
            </a:r>
          </a:p>
          <a:p>
            <a:r>
              <a:rPr lang="en-AU" dirty="0"/>
              <a:t>Sounds become noise when they are unwanted—when they interfere with thinking, concentrating, working, talking, listening, or sleeping.</a:t>
            </a:r>
          </a:p>
          <a:p>
            <a:r>
              <a:rPr lang="en-AU" dirty="0"/>
              <a:t>Noise makes hearing, concentrating, and working </a:t>
            </a:r>
            <a:r>
              <a:rPr lang="en-AU"/>
              <a:t>more difficult</a:t>
            </a:r>
            <a:endParaRPr lang="en-AU" dirty="0"/>
          </a:p>
          <a:p>
            <a:r>
              <a:rPr lang="en-AU" dirty="0"/>
              <a:t>It disturbs sleep. Insufficient or poor quality sleeps results in stress, fatigue, and changes in body’s chemical balances.</a:t>
            </a:r>
          </a:p>
          <a:p>
            <a:r>
              <a:rPr lang="en-AU" dirty="0"/>
              <a:t>Interferes with cognitive functions, including attention, concentration, memory, reading ability, and sound discrimination  </a:t>
            </a:r>
          </a:p>
          <a:p>
            <a:r>
              <a:rPr lang="en-AU" dirty="0"/>
              <a:t>Long term exposure to noise from road, rail, and air traffic results in physiological and psychological stress, which indirectly may contribute to heart disease, and high blood pressure.</a:t>
            </a:r>
          </a:p>
          <a:p>
            <a:r>
              <a:rPr lang="en-AU" dirty="0"/>
              <a:t>Chronic or repeated exposure to sounds at or above 85 decibels can cause hearing loss.</a:t>
            </a:r>
          </a:p>
          <a:p>
            <a:endParaRPr lang="en-AU" dirty="0"/>
          </a:p>
        </p:txBody>
      </p:sp>
    </p:spTree>
    <p:extLst>
      <p:ext uri="{BB962C8B-B14F-4D97-AF65-F5344CB8AC3E}">
        <p14:creationId xmlns:p14="http://schemas.microsoft.com/office/powerpoint/2010/main" val="218749942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65D60-6104-40D5-9A07-6CFCEAD9829D}"/>
              </a:ext>
            </a:extLst>
          </p:cNvPr>
          <p:cNvSpPr>
            <a:spLocks noGrp="1"/>
          </p:cNvSpPr>
          <p:nvPr>
            <p:ph type="title"/>
          </p:nvPr>
        </p:nvSpPr>
        <p:spPr/>
        <p:txBody>
          <a:bodyPr/>
          <a:lstStyle/>
          <a:p>
            <a:r>
              <a:rPr lang="en-US" dirty="0"/>
              <a:t>Noise management</a:t>
            </a:r>
            <a:endParaRPr lang="en-AU" dirty="0"/>
          </a:p>
        </p:txBody>
      </p:sp>
      <p:sp>
        <p:nvSpPr>
          <p:cNvPr id="3" name="Content Placeholder 2">
            <a:extLst>
              <a:ext uri="{FF2B5EF4-FFF2-40B4-BE49-F238E27FC236}">
                <a16:creationId xmlns:a16="http://schemas.microsoft.com/office/drawing/2014/main" id="{3F68A1AB-DDD7-47D5-BC2C-ED11431163B6}"/>
              </a:ext>
            </a:extLst>
          </p:cNvPr>
          <p:cNvSpPr>
            <a:spLocks noGrp="1"/>
          </p:cNvSpPr>
          <p:nvPr>
            <p:ph idx="1"/>
          </p:nvPr>
        </p:nvSpPr>
        <p:spPr/>
        <p:txBody>
          <a:bodyPr/>
          <a:lstStyle/>
          <a:p>
            <a:r>
              <a:rPr lang="en-US" dirty="0"/>
              <a:t>Problematic reflectors e.g. wall next to freeway can be changed to rough, flexible surfaces to increase the absorption and dispersal of energy</a:t>
            </a:r>
          </a:p>
          <a:p>
            <a:r>
              <a:rPr lang="en-US" dirty="0"/>
              <a:t>Replace riveted joins with welded joins in machinery</a:t>
            </a:r>
          </a:p>
          <a:p>
            <a:r>
              <a:rPr lang="en-US" dirty="0"/>
              <a:t>Soft furnishing on floors and walls, carpets, curtains</a:t>
            </a:r>
          </a:p>
          <a:p>
            <a:r>
              <a:rPr lang="en-US" dirty="0"/>
              <a:t>Acoustic silencer (muffler) on car exhausts</a:t>
            </a:r>
          </a:p>
          <a:p>
            <a:r>
              <a:rPr lang="en-US" dirty="0"/>
              <a:t>Isolation chambers for particularly noisy machinery</a:t>
            </a:r>
          </a:p>
          <a:p>
            <a:r>
              <a:rPr lang="en-US" dirty="0"/>
              <a:t>Noise cancelling: anti-noise</a:t>
            </a:r>
          </a:p>
          <a:p>
            <a:endParaRPr lang="en-AU" dirty="0"/>
          </a:p>
        </p:txBody>
      </p:sp>
    </p:spTree>
    <p:extLst>
      <p:ext uri="{BB962C8B-B14F-4D97-AF65-F5344CB8AC3E}">
        <p14:creationId xmlns:p14="http://schemas.microsoft.com/office/powerpoint/2010/main" val="3917879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8287A-E75C-4832-B228-193927D77986}"/>
              </a:ext>
            </a:extLst>
          </p:cNvPr>
          <p:cNvSpPr>
            <a:spLocks noGrp="1"/>
          </p:cNvSpPr>
          <p:nvPr>
            <p:ph type="title"/>
          </p:nvPr>
        </p:nvSpPr>
        <p:spPr/>
        <p:txBody>
          <a:bodyPr/>
          <a:lstStyle/>
          <a:p>
            <a:r>
              <a:rPr lang="en-US" dirty="0"/>
              <a:t>Mechanical waves</a:t>
            </a:r>
            <a:endParaRPr lang="en-AU" dirty="0"/>
          </a:p>
        </p:txBody>
      </p:sp>
      <p:sp>
        <p:nvSpPr>
          <p:cNvPr id="3" name="Content Placeholder 2">
            <a:extLst>
              <a:ext uri="{FF2B5EF4-FFF2-40B4-BE49-F238E27FC236}">
                <a16:creationId xmlns:a16="http://schemas.microsoft.com/office/drawing/2014/main" id="{D9D6E6AD-91E6-410E-8AAB-9F3F09BA0E1B}"/>
              </a:ext>
            </a:extLst>
          </p:cNvPr>
          <p:cNvSpPr>
            <a:spLocks noGrp="1"/>
          </p:cNvSpPr>
          <p:nvPr>
            <p:ph idx="1"/>
          </p:nvPr>
        </p:nvSpPr>
        <p:spPr/>
        <p:txBody>
          <a:bodyPr/>
          <a:lstStyle/>
          <a:p>
            <a:r>
              <a:rPr lang="en-US" dirty="0"/>
              <a:t>Physical disturbances of matter</a:t>
            </a:r>
          </a:p>
          <a:p>
            <a:r>
              <a:rPr lang="en-US" dirty="0"/>
              <a:t>E.g. sound waves</a:t>
            </a:r>
          </a:p>
          <a:p>
            <a:r>
              <a:rPr lang="en-US" dirty="0"/>
              <a:t>Requires the presence of matter, known as a medium</a:t>
            </a:r>
          </a:p>
          <a:p>
            <a:r>
              <a:rPr lang="en-US" dirty="0"/>
              <a:t>Wave transmits energy through the medium without transporting the medium</a:t>
            </a:r>
          </a:p>
          <a:p>
            <a:r>
              <a:rPr lang="en-US" dirty="0"/>
              <a:t>No medium = no wave </a:t>
            </a:r>
          </a:p>
          <a:p>
            <a:r>
              <a:rPr lang="en-US" dirty="0"/>
              <a:t>No sound in space</a:t>
            </a:r>
          </a:p>
          <a:p>
            <a:r>
              <a:rPr lang="en-US" dirty="0"/>
              <a:t>Wave speed depends on medium and wave type</a:t>
            </a:r>
          </a:p>
          <a:p>
            <a:endParaRPr lang="en-AU" dirty="0"/>
          </a:p>
        </p:txBody>
      </p:sp>
    </p:spTree>
    <p:extLst>
      <p:ext uri="{BB962C8B-B14F-4D97-AF65-F5344CB8AC3E}">
        <p14:creationId xmlns:p14="http://schemas.microsoft.com/office/powerpoint/2010/main" val="2738171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357B5-CCC6-4DD5-B96F-89DDA2B6D752}"/>
              </a:ext>
            </a:extLst>
          </p:cNvPr>
          <p:cNvSpPr>
            <a:spLocks noGrp="1"/>
          </p:cNvSpPr>
          <p:nvPr>
            <p:ph type="title"/>
          </p:nvPr>
        </p:nvSpPr>
        <p:spPr/>
        <p:txBody>
          <a:bodyPr/>
          <a:lstStyle/>
          <a:p>
            <a:r>
              <a:rPr lang="en-US" dirty="0"/>
              <a:t>Electromagnetic waves</a:t>
            </a:r>
            <a:endParaRPr lang="en-AU" dirty="0"/>
          </a:p>
        </p:txBody>
      </p:sp>
      <p:sp>
        <p:nvSpPr>
          <p:cNvPr id="3" name="Content Placeholder 2">
            <a:extLst>
              <a:ext uri="{FF2B5EF4-FFF2-40B4-BE49-F238E27FC236}">
                <a16:creationId xmlns:a16="http://schemas.microsoft.com/office/drawing/2014/main" id="{F03E7965-0CC6-4AB4-8C76-A13CB40A794C}"/>
              </a:ext>
            </a:extLst>
          </p:cNvPr>
          <p:cNvSpPr>
            <a:spLocks noGrp="1"/>
          </p:cNvSpPr>
          <p:nvPr>
            <p:ph idx="1"/>
          </p:nvPr>
        </p:nvSpPr>
        <p:spPr/>
        <p:txBody>
          <a:bodyPr/>
          <a:lstStyle/>
          <a:p>
            <a:r>
              <a:rPr lang="en-US" dirty="0"/>
              <a:t>Way of modelling some of light’s behavior</a:t>
            </a:r>
          </a:p>
          <a:p>
            <a:r>
              <a:rPr lang="en-US" dirty="0"/>
              <a:t>Light consists of synchronized oscillations of magnetic and electric fields</a:t>
            </a:r>
          </a:p>
          <a:p>
            <a:r>
              <a:rPr lang="en-US" dirty="0"/>
              <a:t>No need for matter as a medium</a:t>
            </a:r>
          </a:p>
          <a:p>
            <a:r>
              <a:rPr lang="en-US" dirty="0"/>
              <a:t>Propagates through vacuums</a:t>
            </a:r>
          </a:p>
          <a:p>
            <a:r>
              <a:rPr lang="en-US" dirty="0"/>
              <a:t>‘Transverse’ wave</a:t>
            </a:r>
          </a:p>
          <a:p>
            <a:r>
              <a:rPr lang="en-US" dirty="0"/>
              <a:t>Travels at the speed of light 3x10</a:t>
            </a:r>
            <a:r>
              <a:rPr lang="en-US" baseline="30000" dirty="0"/>
              <a:t>8</a:t>
            </a:r>
            <a:r>
              <a:rPr lang="en-US" dirty="0"/>
              <a:t> ms</a:t>
            </a:r>
            <a:r>
              <a:rPr lang="en-US" baseline="30000" dirty="0"/>
              <a:t>-1</a:t>
            </a:r>
          </a:p>
          <a:p>
            <a:endParaRPr lang="en-AU" dirty="0"/>
          </a:p>
        </p:txBody>
      </p:sp>
      <p:pic>
        <p:nvPicPr>
          <p:cNvPr id="4" name="Picture 2" descr="Image result for wave gif">
            <a:extLst>
              <a:ext uri="{FF2B5EF4-FFF2-40B4-BE49-F238E27FC236}">
                <a16:creationId xmlns:a16="http://schemas.microsoft.com/office/drawing/2014/main" id="{39A39C43-E3B8-4F40-A500-FF0BBF9BD318}"/>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7313782" y="3048000"/>
            <a:ext cx="4505964" cy="3751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2674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CDB04-07B4-4FE9-8301-CBA408014F1E}"/>
              </a:ext>
            </a:extLst>
          </p:cNvPr>
          <p:cNvSpPr>
            <a:spLocks noGrp="1"/>
          </p:cNvSpPr>
          <p:nvPr>
            <p:ph type="title"/>
          </p:nvPr>
        </p:nvSpPr>
        <p:spPr/>
        <p:txBody>
          <a:bodyPr/>
          <a:lstStyle/>
          <a:p>
            <a:r>
              <a:rPr lang="en-US" dirty="0"/>
              <a:t>Wave characteristics relating to light</a:t>
            </a:r>
            <a:endParaRPr lang="en-AU" dirty="0"/>
          </a:p>
        </p:txBody>
      </p:sp>
      <p:sp>
        <p:nvSpPr>
          <p:cNvPr id="3" name="Content Placeholder 2">
            <a:extLst>
              <a:ext uri="{FF2B5EF4-FFF2-40B4-BE49-F238E27FC236}">
                <a16:creationId xmlns:a16="http://schemas.microsoft.com/office/drawing/2014/main" id="{9DA9733B-409B-4829-BB36-BBB36E3CB43D}"/>
              </a:ext>
            </a:extLst>
          </p:cNvPr>
          <p:cNvSpPr>
            <a:spLocks noGrp="1"/>
          </p:cNvSpPr>
          <p:nvPr>
            <p:ph idx="1"/>
          </p:nvPr>
        </p:nvSpPr>
        <p:spPr/>
        <p:txBody>
          <a:bodyPr/>
          <a:lstStyle/>
          <a:p>
            <a:r>
              <a:rPr lang="en-US" dirty="0"/>
              <a:t>c is constant so frequency and wavelength are simply inversely proportional</a:t>
            </a:r>
          </a:p>
          <a:p>
            <a:r>
              <a:rPr lang="en-US" dirty="0"/>
              <a:t>Higher frequency means </a:t>
            </a:r>
            <a:br>
              <a:rPr lang="en-US" dirty="0"/>
            </a:br>
            <a:r>
              <a:rPr lang="en-US" dirty="0"/>
              <a:t>higher energy e.g. X-ray,</a:t>
            </a:r>
            <a:br>
              <a:rPr lang="en-US" dirty="0"/>
            </a:br>
            <a:r>
              <a:rPr lang="en-US" dirty="0"/>
              <a:t>gamma rays</a:t>
            </a:r>
          </a:p>
          <a:p>
            <a:r>
              <a:rPr lang="en-US" dirty="0"/>
              <a:t>Frequency/wavelength </a:t>
            </a:r>
            <a:br>
              <a:rPr lang="en-US" dirty="0"/>
            </a:br>
            <a:r>
              <a:rPr lang="en-US" dirty="0"/>
              <a:t>determines </a:t>
            </a:r>
            <a:r>
              <a:rPr lang="en-US" dirty="0" err="1"/>
              <a:t>colour</a:t>
            </a:r>
            <a:r>
              <a:rPr lang="en-US" dirty="0"/>
              <a:t> of visible</a:t>
            </a:r>
            <a:br>
              <a:rPr lang="en-US" dirty="0"/>
            </a:br>
            <a:r>
              <a:rPr lang="en-US" dirty="0"/>
              <a:t>light</a:t>
            </a:r>
            <a:endParaRPr lang="en-AU" dirty="0"/>
          </a:p>
        </p:txBody>
      </p:sp>
      <p:pic>
        <p:nvPicPr>
          <p:cNvPr id="9218" name="Picture 2" descr="Image result for em spectrum">
            <a:extLst>
              <a:ext uri="{FF2B5EF4-FFF2-40B4-BE49-F238E27FC236}">
                <a16:creationId xmlns:a16="http://schemas.microsoft.com/office/drawing/2014/main" id="{63122894-06E6-4AAB-A83B-A2674A93FF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0847" y="2639292"/>
            <a:ext cx="7259782" cy="3885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8485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EF9D3-473B-4AFA-9904-0F9DEB9F692D}"/>
              </a:ext>
            </a:extLst>
          </p:cNvPr>
          <p:cNvSpPr>
            <a:spLocks noGrp="1"/>
          </p:cNvSpPr>
          <p:nvPr>
            <p:ph type="title"/>
          </p:nvPr>
        </p:nvSpPr>
        <p:spPr/>
        <p:txBody>
          <a:bodyPr/>
          <a:lstStyle/>
          <a:p>
            <a:r>
              <a:rPr lang="en-US" dirty="0"/>
              <a:t>Transverse Waves</a:t>
            </a:r>
            <a:endParaRPr lang="en-AU" dirty="0"/>
          </a:p>
        </p:txBody>
      </p:sp>
      <p:sp>
        <p:nvSpPr>
          <p:cNvPr id="3" name="Content Placeholder 2">
            <a:extLst>
              <a:ext uri="{FF2B5EF4-FFF2-40B4-BE49-F238E27FC236}">
                <a16:creationId xmlns:a16="http://schemas.microsoft.com/office/drawing/2014/main" id="{51EAD6FE-64CE-4C4D-AA1A-509DABC73918}"/>
              </a:ext>
            </a:extLst>
          </p:cNvPr>
          <p:cNvSpPr>
            <a:spLocks noGrp="1"/>
          </p:cNvSpPr>
          <p:nvPr>
            <p:ph idx="1"/>
          </p:nvPr>
        </p:nvSpPr>
        <p:spPr/>
        <p:txBody>
          <a:bodyPr/>
          <a:lstStyle/>
          <a:p>
            <a:r>
              <a:rPr lang="en-US" dirty="0"/>
              <a:t>Direction of propagation (direction energy is transmitted) is perpendicular to direction of oscillation (direction particles vibrate)</a:t>
            </a:r>
            <a:endParaRPr lang="en-AU" dirty="0"/>
          </a:p>
        </p:txBody>
      </p:sp>
      <p:pic>
        <p:nvPicPr>
          <p:cNvPr id="4" name="Picture 6" descr="Image result for transverse wave gif">
            <a:extLst>
              <a:ext uri="{FF2B5EF4-FFF2-40B4-BE49-F238E27FC236}">
                <a16:creationId xmlns:a16="http://schemas.microsoft.com/office/drawing/2014/main" id="{F0758FFA-7055-4A01-8FC7-5C3F2FCCED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217" y="2979297"/>
            <a:ext cx="9839178" cy="2886702"/>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CAC6A305-F246-4017-8092-C763B8829923}"/>
              </a:ext>
            </a:extLst>
          </p:cNvPr>
          <p:cNvCxnSpPr/>
          <p:nvPr/>
        </p:nvCxnSpPr>
        <p:spPr>
          <a:xfrm>
            <a:off x="436413" y="5997184"/>
            <a:ext cx="9621982"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81D1F17A-FA47-42ED-B081-1B73D53B32F7}"/>
              </a:ext>
            </a:extLst>
          </p:cNvPr>
          <p:cNvCxnSpPr>
            <a:cxnSpLocks/>
          </p:cNvCxnSpPr>
          <p:nvPr/>
        </p:nvCxnSpPr>
        <p:spPr>
          <a:xfrm flipH="1">
            <a:off x="10305726" y="3429000"/>
            <a:ext cx="0" cy="1800000"/>
          </a:xfrm>
          <a:prstGeom prst="straightConnector1">
            <a:avLst/>
          </a:prstGeom>
          <a:ln w="571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8F70473-FD21-4A32-AEBA-B8BE4EEC0C84}"/>
              </a:ext>
            </a:extLst>
          </p:cNvPr>
          <p:cNvSpPr txBox="1"/>
          <p:nvPr/>
        </p:nvSpPr>
        <p:spPr>
          <a:xfrm>
            <a:off x="2975113" y="6159529"/>
            <a:ext cx="7625541" cy="369332"/>
          </a:xfrm>
          <a:prstGeom prst="rect">
            <a:avLst/>
          </a:prstGeom>
          <a:noFill/>
        </p:spPr>
        <p:txBody>
          <a:bodyPr wrap="square" rtlCol="0">
            <a:spAutoFit/>
          </a:bodyPr>
          <a:lstStyle/>
          <a:p>
            <a:r>
              <a:rPr lang="en-US" dirty="0"/>
              <a:t>Direction of propagation</a:t>
            </a:r>
            <a:endParaRPr lang="en-AU" dirty="0"/>
          </a:p>
        </p:txBody>
      </p:sp>
      <p:sp>
        <p:nvSpPr>
          <p:cNvPr id="10" name="TextBox 9">
            <a:extLst>
              <a:ext uri="{FF2B5EF4-FFF2-40B4-BE49-F238E27FC236}">
                <a16:creationId xmlns:a16="http://schemas.microsoft.com/office/drawing/2014/main" id="{49EDEC38-E404-4F8E-A438-7FA20169B0F8}"/>
              </a:ext>
            </a:extLst>
          </p:cNvPr>
          <p:cNvSpPr txBox="1"/>
          <p:nvPr/>
        </p:nvSpPr>
        <p:spPr>
          <a:xfrm>
            <a:off x="10305726" y="4005834"/>
            <a:ext cx="1511091" cy="646331"/>
          </a:xfrm>
          <a:prstGeom prst="rect">
            <a:avLst/>
          </a:prstGeom>
          <a:noFill/>
        </p:spPr>
        <p:txBody>
          <a:bodyPr wrap="square" rtlCol="0">
            <a:spAutoFit/>
          </a:bodyPr>
          <a:lstStyle/>
          <a:p>
            <a:r>
              <a:rPr lang="en-US" dirty="0"/>
              <a:t>Direction of oscillation</a:t>
            </a:r>
            <a:endParaRPr lang="en-AU" dirty="0"/>
          </a:p>
        </p:txBody>
      </p:sp>
    </p:spTree>
    <p:extLst>
      <p:ext uri="{BB962C8B-B14F-4D97-AF65-F5344CB8AC3E}">
        <p14:creationId xmlns:p14="http://schemas.microsoft.com/office/powerpoint/2010/main" val="3124611124"/>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5988</TotalTime>
  <Words>3186</Words>
  <Application>Microsoft Office PowerPoint</Application>
  <PresentationFormat>Widescreen</PresentationFormat>
  <Paragraphs>483</Paragraphs>
  <Slides>51</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51</vt:i4>
      </vt:variant>
    </vt:vector>
  </HeadingPairs>
  <TitlesOfParts>
    <vt:vector size="57" baseType="lpstr">
      <vt:lpstr>Arial</vt:lpstr>
      <vt:lpstr>Calibri</vt:lpstr>
      <vt:lpstr>Cambria Math</vt:lpstr>
      <vt:lpstr>Century Gothic</vt:lpstr>
      <vt:lpstr>Times New Roman</vt:lpstr>
      <vt:lpstr>Vapor Trail</vt:lpstr>
      <vt:lpstr>WAVES</vt:lpstr>
      <vt:lpstr>SCSA ATAR Syllabus  (last updated 7/8/18; https://senior-secondary.scsa.wa.edu.au/syllabus-and-support-materials/science/physics)</vt:lpstr>
      <vt:lpstr>Waves</vt:lpstr>
      <vt:lpstr>Wave equation</vt:lpstr>
      <vt:lpstr>Wave characteristics</vt:lpstr>
      <vt:lpstr>Mechanical waves</vt:lpstr>
      <vt:lpstr>Electromagnetic waves</vt:lpstr>
      <vt:lpstr>Wave characteristics relating to light</vt:lpstr>
      <vt:lpstr>Transverse Waves</vt:lpstr>
      <vt:lpstr>Longitudinal Waves</vt:lpstr>
      <vt:lpstr>Wave characteristics relating to sound</vt:lpstr>
      <vt:lpstr>Representing Waves</vt:lpstr>
      <vt:lpstr>Displacement/Time </vt:lpstr>
      <vt:lpstr>Displacement/distance </vt:lpstr>
      <vt:lpstr>Problem</vt:lpstr>
      <vt:lpstr>Wavefronts and Rays</vt:lpstr>
      <vt:lpstr>Reflection</vt:lpstr>
      <vt:lpstr>Echoes</vt:lpstr>
      <vt:lpstr>Echolocation, Ultrasound, SONAR &amp; Seismic imaging</vt:lpstr>
      <vt:lpstr>Problems</vt:lpstr>
      <vt:lpstr>Refraction</vt:lpstr>
      <vt:lpstr>Drawing refraction</vt:lpstr>
      <vt:lpstr>Drawing refraction</vt:lpstr>
      <vt:lpstr>Wave speed</vt:lpstr>
      <vt:lpstr>Refraction through a gradient</vt:lpstr>
      <vt:lpstr>Total Internal Reflection</vt:lpstr>
      <vt:lpstr>Superposition</vt:lpstr>
      <vt:lpstr>Beats</vt:lpstr>
      <vt:lpstr>Interference in 2 dimensions</vt:lpstr>
      <vt:lpstr>Persistent Interference in 2 dimensions</vt:lpstr>
      <vt:lpstr>Problem</vt:lpstr>
      <vt:lpstr>Standing Waves</vt:lpstr>
      <vt:lpstr>Standing waves: Strings</vt:lpstr>
      <vt:lpstr>Problem</vt:lpstr>
      <vt:lpstr>Shortcut for working out the frequency of higher order harmonics</vt:lpstr>
      <vt:lpstr>Standing waves: Open pipes</vt:lpstr>
      <vt:lpstr>Examples of open end instruments</vt:lpstr>
      <vt:lpstr>Problem</vt:lpstr>
      <vt:lpstr>Standing waves: CLOSED pipes</vt:lpstr>
      <vt:lpstr>Examples of closed end instruments</vt:lpstr>
      <vt:lpstr>Problem</vt:lpstr>
      <vt:lpstr>Free vibration – Resonant frequencies</vt:lpstr>
      <vt:lpstr>Resonance</vt:lpstr>
      <vt:lpstr>Forced Vibrations</vt:lpstr>
      <vt:lpstr>Chladni’s Plate</vt:lpstr>
      <vt:lpstr>Rubens’ Tube</vt:lpstr>
      <vt:lpstr>Sound intensity</vt:lpstr>
      <vt:lpstr>Inverse Square Law</vt:lpstr>
      <vt:lpstr>PowerPoint Presentation</vt:lpstr>
      <vt:lpstr>Noise pollution</vt:lpstr>
      <vt:lpstr>Noise management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Owen</dc:creator>
  <cp:lastModifiedBy>John Owen</cp:lastModifiedBy>
  <cp:revision>107</cp:revision>
  <dcterms:created xsi:type="dcterms:W3CDTF">2018-08-06T23:30:36Z</dcterms:created>
  <dcterms:modified xsi:type="dcterms:W3CDTF">2019-11-08T00:03:05Z</dcterms:modified>
</cp:coreProperties>
</file>

<file path=docProps/thumbnail.jpeg>
</file>